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C2D54-7F23-4F9D-8FDE-93C52F9F7409}" type="doc">
      <dgm:prSet loTypeId="urn:microsoft.com/office/officeart/2005/8/layout/gear1" loCatId="relationship" qsTypeId="urn:microsoft.com/office/officeart/2005/8/quickstyle/3d7" qsCatId="3D" csTypeId="urn:microsoft.com/office/officeart/2005/8/colors/accent1_3" csCatId="accent1" phldr="1"/>
      <dgm:spPr/>
    </dgm:pt>
    <dgm:pt modelId="{838EAC88-5890-4CEB-8FC4-681F0352052F}">
      <dgm:prSet phldrT="[Text]" custT="1"/>
      <dgm:spPr/>
      <dgm:t>
        <a:bodyPr/>
        <a:lstStyle/>
        <a:p>
          <a:r>
            <a:rPr lang="en-US" sz="1800" dirty="0" smtClean="0"/>
            <a:t>Leadership Change</a:t>
          </a:r>
          <a:endParaRPr lang="en-US" sz="1800" dirty="0"/>
        </a:p>
      </dgm:t>
    </dgm:pt>
    <dgm:pt modelId="{D885FCCC-AD6B-4745-B0CF-BA068EAEE842}" type="parTrans" cxnId="{950BA839-73AF-4FB9-B9A3-8187A24D30DA}">
      <dgm:prSet/>
      <dgm:spPr/>
      <dgm:t>
        <a:bodyPr/>
        <a:lstStyle/>
        <a:p>
          <a:endParaRPr lang="en-US"/>
        </a:p>
      </dgm:t>
    </dgm:pt>
    <dgm:pt modelId="{EE50E14E-9AE0-4146-A9B5-3EBDBBE2758A}" type="sibTrans" cxnId="{950BA839-73AF-4FB9-B9A3-8187A24D30DA}">
      <dgm:prSet/>
      <dgm:spPr/>
      <dgm:t>
        <a:bodyPr/>
        <a:lstStyle/>
        <a:p>
          <a:endParaRPr lang="en-US"/>
        </a:p>
      </dgm:t>
    </dgm:pt>
    <dgm:pt modelId="{F60E2FC0-9B5E-4591-9152-329BB1666770}">
      <dgm:prSet phldrT="[Text]"/>
      <dgm:spPr/>
      <dgm:t>
        <a:bodyPr/>
        <a:lstStyle/>
        <a:p>
          <a:r>
            <a:rPr lang="en-US" dirty="0" smtClean="0"/>
            <a:t>Collaborative History and Approach</a:t>
          </a:r>
          <a:endParaRPr lang="en-US" dirty="0"/>
        </a:p>
      </dgm:t>
    </dgm:pt>
    <dgm:pt modelId="{52179D9D-FD19-4E66-890B-DCC7606F882B}" type="parTrans" cxnId="{06D29FE9-9EF5-4431-ACAE-D99B8EFEF81C}">
      <dgm:prSet/>
      <dgm:spPr/>
      <dgm:t>
        <a:bodyPr/>
        <a:lstStyle/>
        <a:p>
          <a:endParaRPr lang="en-US"/>
        </a:p>
      </dgm:t>
    </dgm:pt>
    <dgm:pt modelId="{389B83A6-A32D-4807-A801-AF8F58C10DC6}" type="sibTrans" cxnId="{06D29FE9-9EF5-4431-ACAE-D99B8EFEF81C}">
      <dgm:prSet/>
      <dgm:spPr/>
      <dgm:t>
        <a:bodyPr/>
        <a:lstStyle/>
        <a:p>
          <a:endParaRPr lang="en-US"/>
        </a:p>
      </dgm:t>
    </dgm:pt>
    <dgm:pt modelId="{11D9B0A8-DD68-4D8F-B363-1AE722C4E657}">
      <dgm:prSet phldrT="[Text]"/>
      <dgm:spPr/>
      <dgm:t>
        <a:bodyPr/>
        <a:lstStyle/>
        <a:p>
          <a:r>
            <a:rPr lang="en-US" dirty="0" smtClean="0"/>
            <a:t>Changes in Relationships</a:t>
          </a:r>
          <a:endParaRPr lang="en-US" dirty="0"/>
        </a:p>
      </dgm:t>
    </dgm:pt>
    <dgm:pt modelId="{76C31FE7-55D8-426F-BABA-763BBF68E1A4}" type="parTrans" cxnId="{892F4074-74FB-406C-B009-84DCCC7418C7}">
      <dgm:prSet/>
      <dgm:spPr/>
      <dgm:t>
        <a:bodyPr/>
        <a:lstStyle/>
        <a:p>
          <a:endParaRPr lang="en-US"/>
        </a:p>
      </dgm:t>
    </dgm:pt>
    <dgm:pt modelId="{C4511B91-EB36-4CB9-97DD-FF9953C5B9A7}" type="sibTrans" cxnId="{892F4074-74FB-406C-B009-84DCCC7418C7}">
      <dgm:prSet/>
      <dgm:spPr/>
      <dgm:t>
        <a:bodyPr/>
        <a:lstStyle/>
        <a:p>
          <a:endParaRPr lang="en-US"/>
        </a:p>
      </dgm:t>
    </dgm:pt>
    <dgm:pt modelId="{39AAB61C-C658-4547-8B19-111562AFA9A4}" type="pres">
      <dgm:prSet presAssocID="{6ABC2D54-7F23-4F9D-8FDE-93C52F9F74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C05D16-806B-4832-9FE3-696D1A0BF632}" type="pres">
      <dgm:prSet presAssocID="{838EAC88-5890-4CEB-8FC4-681F0352052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32BDD-A00B-4BD2-8771-9519705798D1}" type="pres">
      <dgm:prSet presAssocID="{838EAC88-5890-4CEB-8FC4-681F0352052F}" presName="gear1srcNode" presStyleLbl="node1" presStyleIdx="0" presStyleCnt="3"/>
      <dgm:spPr/>
      <dgm:t>
        <a:bodyPr/>
        <a:lstStyle/>
        <a:p>
          <a:endParaRPr lang="en-US"/>
        </a:p>
      </dgm:t>
    </dgm:pt>
    <dgm:pt modelId="{043B21DF-C07C-4B02-AED3-10D994337878}" type="pres">
      <dgm:prSet presAssocID="{838EAC88-5890-4CEB-8FC4-681F0352052F}" presName="gear1dstNode" presStyleLbl="node1" presStyleIdx="0" presStyleCnt="3"/>
      <dgm:spPr/>
      <dgm:t>
        <a:bodyPr/>
        <a:lstStyle/>
        <a:p>
          <a:endParaRPr lang="en-US"/>
        </a:p>
      </dgm:t>
    </dgm:pt>
    <dgm:pt modelId="{7BF64B86-0A3E-41CD-A685-599076DB9A30}" type="pres">
      <dgm:prSet presAssocID="{F60E2FC0-9B5E-4591-9152-329BB166677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CFB2-9B96-41C0-AA8E-63CC7FB0739A}" type="pres">
      <dgm:prSet presAssocID="{F60E2FC0-9B5E-4591-9152-329BB1666770}" presName="gear2srcNode" presStyleLbl="node1" presStyleIdx="1" presStyleCnt="3"/>
      <dgm:spPr/>
      <dgm:t>
        <a:bodyPr/>
        <a:lstStyle/>
        <a:p>
          <a:endParaRPr lang="en-US"/>
        </a:p>
      </dgm:t>
    </dgm:pt>
    <dgm:pt modelId="{D11B4AF5-B9AF-40E7-9C9A-2E0B943FE297}" type="pres">
      <dgm:prSet presAssocID="{F60E2FC0-9B5E-4591-9152-329BB1666770}" presName="gear2dstNode" presStyleLbl="node1" presStyleIdx="1" presStyleCnt="3"/>
      <dgm:spPr/>
      <dgm:t>
        <a:bodyPr/>
        <a:lstStyle/>
        <a:p>
          <a:endParaRPr lang="en-US"/>
        </a:p>
      </dgm:t>
    </dgm:pt>
    <dgm:pt modelId="{09952B0B-BC94-4A4E-9064-27B17F1DF8C5}" type="pres">
      <dgm:prSet presAssocID="{11D9B0A8-DD68-4D8F-B363-1AE722C4E657}" presName="gear3" presStyleLbl="node1" presStyleIdx="2" presStyleCnt="3"/>
      <dgm:spPr/>
      <dgm:t>
        <a:bodyPr/>
        <a:lstStyle/>
        <a:p>
          <a:endParaRPr lang="en-US"/>
        </a:p>
      </dgm:t>
    </dgm:pt>
    <dgm:pt modelId="{08C55AAB-4662-475D-B833-5BAA3AA0E1AD}" type="pres">
      <dgm:prSet presAssocID="{11D9B0A8-DD68-4D8F-B363-1AE722C4E65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B9760-5342-4027-94EF-C1ECF0942DA3}" type="pres">
      <dgm:prSet presAssocID="{11D9B0A8-DD68-4D8F-B363-1AE722C4E657}" presName="gear3srcNode" presStyleLbl="node1" presStyleIdx="2" presStyleCnt="3"/>
      <dgm:spPr/>
      <dgm:t>
        <a:bodyPr/>
        <a:lstStyle/>
        <a:p>
          <a:endParaRPr lang="en-US"/>
        </a:p>
      </dgm:t>
    </dgm:pt>
    <dgm:pt modelId="{8EDCC42D-E687-41F5-9933-0D0AB27150A4}" type="pres">
      <dgm:prSet presAssocID="{11D9B0A8-DD68-4D8F-B363-1AE722C4E657}" presName="gear3dstNode" presStyleLbl="node1" presStyleIdx="2" presStyleCnt="3"/>
      <dgm:spPr/>
      <dgm:t>
        <a:bodyPr/>
        <a:lstStyle/>
        <a:p>
          <a:endParaRPr lang="en-US"/>
        </a:p>
      </dgm:t>
    </dgm:pt>
    <dgm:pt modelId="{3B76D84B-3CF5-4F08-8815-D37A2A2DCBD6}" type="pres">
      <dgm:prSet presAssocID="{EE50E14E-9AE0-4146-A9B5-3EBDBBE2758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0C09CC95-06DB-4CD9-B248-B09B854C18EB}" type="pres">
      <dgm:prSet presAssocID="{389B83A6-A32D-4807-A801-AF8F58C10DC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C7AA9DC-E33D-4A60-8A15-7B775FE53153}" type="pres">
      <dgm:prSet presAssocID="{C4511B91-EB36-4CB9-97DD-FF9953C5B9A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6D29FE9-9EF5-4431-ACAE-D99B8EFEF81C}" srcId="{6ABC2D54-7F23-4F9D-8FDE-93C52F9F7409}" destId="{F60E2FC0-9B5E-4591-9152-329BB1666770}" srcOrd="1" destOrd="0" parTransId="{52179D9D-FD19-4E66-890B-DCC7606F882B}" sibTransId="{389B83A6-A32D-4807-A801-AF8F58C10DC6}"/>
    <dgm:cxn modelId="{8EFA8020-DEA6-4944-A1F6-F7C891477602}" type="presOf" srcId="{389B83A6-A32D-4807-A801-AF8F58C10DC6}" destId="{0C09CC95-06DB-4CD9-B248-B09B854C18EB}" srcOrd="0" destOrd="0" presId="urn:microsoft.com/office/officeart/2005/8/layout/gear1"/>
    <dgm:cxn modelId="{8130F80D-878C-48D3-907F-8C8F4B12F37B}" type="presOf" srcId="{C4511B91-EB36-4CB9-97DD-FF9953C5B9A7}" destId="{BC7AA9DC-E33D-4A60-8A15-7B775FE53153}" srcOrd="0" destOrd="0" presId="urn:microsoft.com/office/officeart/2005/8/layout/gear1"/>
    <dgm:cxn modelId="{9198956D-3716-4353-8CB4-E529408972E2}" type="presOf" srcId="{EE50E14E-9AE0-4146-A9B5-3EBDBBE2758A}" destId="{3B76D84B-3CF5-4F08-8815-D37A2A2DCBD6}" srcOrd="0" destOrd="0" presId="urn:microsoft.com/office/officeart/2005/8/layout/gear1"/>
    <dgm:cxn modelId="{950BA839-73AF-4FB9-B9A3-8187A24D30DA}" srcId="{6ABC2D54-7F23-4F9D-8FDE-93C52F9F7409}" destId="{838EAC88-5890-4CEB-8FC4-681F0352052F}" srcOrd="0" destOrd="0" parTransId="{D885FCCC-AD6B-4745-B0CF-BA068EAEE842}" sibTransId="{EE50E14E-9AE0-4146-A9B5-3EBDBBE2758A}"/>
    <dgm:cxn modelId="{9DAADD17-76BC-4D77-973C-519A10D01B99}" type="presOf" srcId="{838EAC88-5890-4CEB-8FC4-681F0352052F}" destId="{E1732BDD-A00B-4BD2-8771-9519705798D1}" srcOrd="1" destOrd="0" presId="urn:microsoft.com/office/officeart/2005/8/layout/gear1"/>
    <dgm:cxn modelId="{EEAFBB03-4FB4-4D0E-8143-01C7B7617FED}" type="presOf" srcId="{F60E2FC0-9B5E-4591-9152-329BB1666770}" destId="{7BF64B86-0A3E-41CD-A685-599076DB9A30}" srcOrd="0" destOrd="0" presId="urn:microsoft.com/office/officeart/2005/8/layout/gear1"/>
    <dgm:cxn modelId="{113CCD3B-796B-4546-87BC-80BCA51017D9}" type="presOf" srcId="{11D9B0A8-DD68-4D8F-B363-1AE722C4E657}" destId="{09952B0B-BC94-4A4E-9064-27B17F1DF8C5}" srcOrd="0" destOrd="0" presId="urn:microsoft.com/office/officeart/2005/8/layout/gear1"/>
    <dgm:cxn modelId="{1E814749-29DA-42A5-B9C1-CE2978E8F1A4}" type="presOf" srcId="{11D9B0A8-DD68-4D8F-B363-1AE722C4E657}" destId="{4D7B9760-5342-4027-94EF-C1ECF0942DA3}" srcOrd="2" destOrd="0" presId="urn:microsoft.com/office/officeart/2005/8/layout/gear1"/>
    <dgm:cxn modelId="{DD80A66A-2057-484D-A7F3-4F6175749980}" type="presOf" srcId="{11D9B0A8-DD68-4D8F-B363-1AE722C4E657}" destId="{08C55AAB-4662-475D-B833-5BAA3AA0E1AD}" srcOrd="1" destOrd="0" presId="urn:microsoft.com/office/officeart/2005/8/layout/gear1"/>
    <dgm:cxn modelId="{892F4074-74FB-406C-B009-84DCCC7418C7}" srcId="{6ABC2D54-7F23-4F9D-8FDE-93C52F9F7409}" destId="{11D9B0A8-DD68-4D8F-B363-1AE722C4E657}" srcOrd="2" destOrd="0" parTransId="{76C31FE7-55D8-426F-BABA-763BBF68E1A4}" sibTransId="{C4511B91-EB36-4CB9-97DD-FF9953C5B9A7}"/>
    <dgm:cxn modelId="{5D672C0E-79D4-4194-B92C-D452A1E41109}" type="presOf" srcId="{838EAC88-5890-4CEB-8FC4-681F0352052F}" destId="{043B21DF-C07C-4B02-AED3-10D994337878}" srcOrd="2" destOrd="0" presId="urn:microsoft.com/office/officeart/2005/8/layout/gear1"/>
    <dgm:cxn modelId="{03464123-CB2F-4F04-AB2A-250DC39261D1}" type="presOf" srcId="{838EAC88-5890-4CEB-8FC4-681F0352052F}" destId="{1DC05D16-806B-4832-9FE3-696D1A0BF632}" srcOrd="0" destOrd="0" presId="urn:microsoft.com/office/officeart/2005/8/layout/gear1"/>
    <dgm:cxn modelId="{4A0F33C2-9F30-41BB-B0DB-59B9E622EF9E}" type="presOf" srcId="{F60E2FC0-9B5E-4591-9152-329BB1666770}" destId="{C599CFB2-9B96-41C0-AA8E-63CC7FB0739A}" srcOrd="1" destOrd="0" presId="urn:microsoft.com/office/officeart/2005/8/layout/gear1"/>
    <dgm:cxn modelId="{4D2CC092-1EE9-4DCA-AFEB-F94D069D4244}" type="presOf" srcId="{11D9B0A8-DD68-4D8F-B363-1AE722C4E657}" destId="{8EDCC42D-E687-41F5-9933-0D0AB27150A4}" srcOrd="3" destOrd="0" presId="urn:microsoft.com/office/officeart/2005/8/layout/gear1"/>
    <dgm:cxn modelId="{3D74ECE2-8D47-42D3-ADBA-A3724BC27E02}" type="presOf" srcId="{F60E2FC0-9B5E-4591-9152-329BB1666770}" destId="{D11B4AF5-B9AF-40E7-9C9A-2E0B943FE297}" srcOrd="2" destOrd="0" presId="urn:microsoft.com/office/officeart/2005/8/layout/gear1"/>
    <dgm:cxn modelId="{3F37D1D8-AA7E-4B5F-BD56-05AE60E1B591}" type="presOf" srcId="{6ABC2D54-7F23-4F9D-8FDE-93C52F9F7409}" destId="{39AAB61C-C658-4547-8B19-111562AFA9A4}" srcOrd="0" destOrd="0" presId="urn:microsoft.com/office/officeart/2005/8/layout/gear1"/>
    <dgm:cxn modelId="{967C1D04-C77F-4A86-98B2-1791A42FED73}" type="presParOf" srcId="{39AAB61C-C658-4547-8B19-111562AFA9A4}" destId="{1DC05D16-806B-4832-9FE3-696D1A0BF632}" srcOrd="0" destOrd="0" presId="urn:microsoft.com/office/officeart/2005/8/layout/gear1"/>
    <dgm:cxn modelId="{B477E7AC-01C5-4CEC-8518-3A66F61BEBD5}" type="presParOf" srcId="{39AAB61C-C658-4547-8B19-111562AFA9A4}" destId="{E1732BDD-A00B-4BD2-8771-9519705798D1}" srcOrd="1" destOrd="0" presId="urn:microsoft.com/office/officeart/2005/8/layout/gear1"/>
    <dgm:cxn modelId="{0BB30F0F-EAC0-47CD-84FE-15923A430A6D}" type="presParOf" srcId="{39AAB61C-C658-4547-8B19-111562AFA9A4}" destId="{043B21DF-C07C-4B02-AED3-10D994337878}" srcOrd="2" destOrd="0" presId="urn:microsoft.com/office/officeart/2005/8/layout/gear1"/>
    <dgm:cxn modelId="{D9C1D50A-0725-483E-9466-6964F199AEB2}" type="presParOf" srcId="{39AAB61C-C658-4547-8B19-111562AFA9A4}" destId="{7BF64B86-0A3E-41CD-A685-599076DB9A30}" srcOrd="3" destOrd="0" presId="urn:microsoft.com/office/officeart/2005/8/layout/gear1"/>
    <dgm:cxn modelId="{4A576A10-B23D-4E46-AFDF-75DB81BCBB6D}" type="presParOf" srcId="{39AAB61C-C658-4547-8B19-111562AFA9A4}" destId="{C599CFB2-9B96-41C0-AA8E-63CC7FB0739A}" srcOrd="4" destOrd="0" presId="urn:microsoft.com/office/officeart/2005/8/layout/gear1"/>
    <dgm:cxn modelId="{730B0A6E-AA96-427A-94FB-D5F507FEF147}" type="presParOf" srcId="{39AAB61C-C658-4547-8B19-111562AFA9A4}" destId="{D11B4AF5-B9AF-40E7-9C9A-2E0B943FE297}" srcOrd="5" destOrd="0" presId="urn:microsoft.com/office/officeart/2005/8/layout/gear1"/>
    <dgm:cxn modelId="{3850F54D-4021-470E-847C-28CA5CDF06B2}" type="presParOf" srcId="{39AAB61C-C658-4547-8B19-111562AFA9A4}" destId="{09952B0B-BC94-4A4E-9064-27B17F1DF8C5}" srcOrd="6" destOrd="0" presId="urn:microsoft.com/office/officeart/2005/8/layout/gear1"/>
    <dgm:cxn modelId="{10EC7DEB-C047-4128-91C9-CB700700B5CE}" type="presParOf" srcId="{39AAB61C-C658-4547-8B19-111562AFA9A4}" destId="{08C55AAB-4662-475D-B833-5BAA3AA0E1AD}" srcOrd="7" destOrd="0" presId="urn:microsoft.com/office/officeart/2005/8/layout/gear1"/>
    <dgm:cxn modelId="{6B5FA0ED-D0BF-4DC2-BC5F-1DFFC13B82F8}" type="presParOf" srcId="{39AAB61C-C658-4547-8B19-111562AFA9A4}" destId="{4D7B9760-5342-4027-94EF-C1ECF0942DA3}" srcOrd="8" destOrd="0" presId="urn:microsoft.com/office/officeart/2005/8/layout/gear1"/>
    <dgm:cxn modelId="{3B11D3D9-CEDF-49FE-95B6-1A40BEBDD681}" type="presParOf" srcId="{39AAB61C-C658-4547-8B19-111562AFA9A4}" destId="{8EDCC42D-E687-41F5-9933-0D0AB27150A4}" srcOrd="9" destOrd="0" presId="urn:microsoft.com/office/officeart/2005/8/layout/gear1"/>
    <dgm:cxn modelId="{0E54C28A-0A41-4221-B4C0-0FD1FD1801B6}" type="presParOf" srcId="{39AAB61C-C658-4547-8B19-111562AFA9A4}" destId="{3B76D84B-3CF5-4F08-8815-D37A2A2DCBD6}" srcOrd="10" destOrd="0" presId="urn:microsoft.com/office/officeart/2005/8/layout/gear1"/>
    <dgm:cxn modelId="{7B93E049-0D78-44D7-BB4A-6B4F6414A9A3}" type="presParOf" srcId="{39AAB61C-C658-4547-8B19-111562AFA9A4}" destId="{0C09CC95-06DB-4CD9-B248-B09B854C18EB}" srcOrd="11" destOrd="0" presId="urn:microsoft.com/office/officeart/2005/8/layout/gear1"/>
    <dgm:cxn modelId="{A0958106-5788-491F-8F41-0204458896DD}" type="presParOf" srcId="{39AAB61C-C658-4547-8B19-111562AFA9A4}" destId="{BC7AA9DC-E33D-4A60-8A15-7B775FE5315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63100-037B-448C-ABFA-52A30C587D10}" type="doc">
      <dgm:prSet loTypeId="urn:microsoft.com/office/officeart/2005/8/layout/gear1" loCatId="relationship" qsTypeId="urn:microsoft.com/office/officeart/2005/8/quickstyle/3d7" qsCatId="3D" csTypeId="urn:microsoft.com/office/officeart/2005/8/colors/accent3_3" csCatId="accent3" phldr="1"/>
      <dgm:spPr/>
    </dgm:pt>
    <dgm:pt modelId="{41371098-51A2-41F5-B68F-B2C3F5FAF250}">
      <dgm:prSet phldrT="[Text]" custT="1"/>
      <dgm:spPr/>
      <dgm:t>
        <a:bodyPr/>
        <a:lstStyle/>
        <a:p>
          <a:r>
            <a:rPr lang="en-US" sz="1600" dirty="0" smtClean="0"/>
            <a:t>Resources and Federal/State Initiatives</a:t>
          </a:r>
          <a:endParaRPr lang="en-US" sz="1600" dirty="0"/>
        </a:p>
      </dgm:t>
    </dgm:pt>
    <dgm:pt modelId="{F8BADAA5-8E1A-4E08-82DF-8A322A4927F1}" type="parTrans" cxnId="{8342BD68-7470-47E2-A508-1B832DB1606D}">
      <dgm:prSet/>
      <dgm:spPr/>
      <dgm:t>
        <a:bodyPr/>
        <a:lstStyle/>
        <a:p>
          <a:endParaRPr lang="en-US"/>
        </a:p>
      </dgm:t>
    </dgm:pt>
    <dgm:pt modelId="{DDCFEFA2-2984-4CBE-8451-421B4D222A81}" type="sibTrans" cxnId="{8342BD68-7470-47E2-A508-1B832DB1606D}">
      <dgm:prSet/>
      <dgm:spPr/>
      <dgm:t>
        <a:bodyPr/>
        <a:lstStyle/>
        <a:p>
          <a:endParaRPr lang="en-US"/>
        </a:p>
      </dgm:t>
    </dgm:pt>
    <dgm:pt modelId="{AC15D8AE-878A-4A41-99C4-CF3D72F7DD8C}">
      <dgm:prSet phldrT="[Text]"/>
      <dgm:spPr/>
      <dgm:t>
        <a:bodyPr/>
        <a:lstStyle/>
        <a:p>
          <a:r>
            <a:rPr lang="en-US" dirty="0" smtClean="0"/>
            <a:t>Leader Focus</a:t>
          </a:r>
          <a:endParaRPr lang="en-US" dirty="0"/>
        </a:p>
      </dgm:t>
    </dgm:pt>
    <dgm:pt modelId="{08B90B84-B1E2-44AE-A12D-3C97A14BB66F}" type="parTrans" cxnId="{9C2BE03D-7C9F-493F-B6AD-0646B3F0E823}">
      <dgm:prSet/>
      <dgm:spPr/>
      <dgm:t>
        <a:bodyPr/>
        <a:lstStyle/>
        <a:p>
          <a:endParaRPr lang="en-US"/>
        </a:p>
      </dgm:t>
    </dgm:pt>
    <dgm:pt modelId="{663EF9B4-B0C0-4653-B145-1B5FCB4AA2EC}" type="sibTrans" cxnId="{9C2BE03D-7C9F-493F-B6AD-0646B3F0E823}">
      <dgm:prSet/>
      <dgm:spPr/>
      <dgm:t>
        <a:bodyPr/>
        <a:lstStyle/>
        <a:p>
          <a:endParaRPr lang="en-US"/>
        </a:p>
      </dgm:t>
    </dgm:pt>
    <dgm:pt modelId="{A3D08504-2140-4F05-9D62-7A8CA421A8B9}">
      <dgm:prSet phldrT="[Text]"/>
      <dgm:spPr/>
      <dgm:t>
        <a:bodyPr/>
        <a:lstStyle/>
        <a:p>
          <a:r>
            <a:rPr lang="en-US" dirty="0" smtClean="0"/>
            <a:t>Collaborative Energy</a:t>
          </a:r>
          <a:endParaRPr lang="en-US" dirty="0"/>
        </a:p>
      </dgm:t>
    </dgm:pt>
    <dgm:pt modelId="{151C0531-B143-4154-B6B5-D07DC7AA45F9}" type="parTrans" cxnId="{C8D00F91-0AB9-4764-AEAA-8B4626D1EC2E}">
      <dgm:prSet/>
      <dgm:spPr/>
      <dgm:t>
        <a:bodyPr/>
        <a:lstStyle/>
        <a:p>
          <a:endParaRPr lang="en-US"/>
        </a:p>
      </dgm:t>
    </dgm:pt>
    <dgm:pt modelId="{63EF4316-B94C-4641-98D9-351ABC509CB8}" type="sibTrans" cxnId="{C8D00F91-0AB9-4764-AEAA-8B4626D1EC2E}">
      <dgm:prSet/>
      <dgm:spPr/>
      <dgm:t>
        <a:bodyPr/>
        <a:lstStyle/>
        <a:p>
          <a:endParaRPr lang="en-US"/>
        </a:p>
      </dgm:t>
    </dgm:pt>
    <dgm:pt modelId="{D3790B16-6DEA-451B-9A4D-7EB325FD3C42}" type="pres">
      <dgm:prSet presAssocID="{27063100-037B-448C-ABFA-52A30C587D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10B4A9-7D29-44D2-9B22-C56CA7E57FAF}" type="pres">
      <dgm:prSet presAssocID="{41371098-51A2-41F5-B68F-B2C3F5FAF250}" presName="gear1" presStyleLbl="node1" presStyleIdx="0" presStyleCnt="3" custLinFactNeighborX="18495" custLinFactNeighborY="-253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26E3E-480F-4497-8216-B81880324335}" type="pres">
      <dgm:prSet presAssocID="{41371098-51A2-41F5-B68F-B2C3F5FAF250}" presName="gear1srcNode" presStyleLbl="node1" presStyleIdx="0" presStyleCnt="3"/>
      <dgm:spPr/>
      <dgm:t>
        <a:bodyPr/>
        <a:lstStyle/>
        <a:p>
          <a:endParaRPr lang="en-US"/>
        </a:p>
      </dgm:t>
    </dgm:pt>
    <dgm:pt modelId="{A7C661E9-9A3A-4097-B329-84E7A0E76B22}" type="pres">
      <dgm:prSet presAssocID="{41371098-51A2-41F5-B68F-B2C3F5FAF250}" presName="gear1dstNode" presStyleLbl="node1" presStyleIdx="0" presStyleCnt="3"/>
      <dgm:spPr/>
      <dgm:t>
        <a:bodyPr/>
        <a:lstStyle/>
        <a:p>
          <a:endParaRPr lang="en-US"/>
        </a:p>
      </dgm:t>
    </dgm:pt>
    <dgm:pt modelId="{7654EB8D-9971-437E-A82E-80452A98EEA0}" type="pres">
      <dgm:prSet presAssocID="{AC15D8AE-878A-4A41-99C4-CF3D72F7DD8C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C0BC3-3114-4C21-B9E5-41B6C9246C3A}" type="pres">
      <dgm:prSet presAssocID="{AC15D8AE-878A-4A41-99C4-CF3D72F7DD8C}" presName="gear2srcNode" presStyleLbl="node1" presStyleIdx="1" presStyleCnt="3"/>
      <dgm:spPr/>
      <dgm:t>
        <a:bodyPr/>
        <a:lstStyle/>
        <a:p>
          <a:endParaRPr lang="en-US"/>
        </a:p>
      </dgm:t>
    </dgm:pt>
    <dgm:pt modelId="{3CD6DB86-4F22-4E65-B388-B06844CD88BE}" type="pres">
      <dgm:prSet presAssocID="{AC15D8AE-878A-4A41-99C4-CF3D72F7DD8C}" presName="gear2dstNode" presStyleLbl="node1" presStyleIdx="1" presStyleCnt="3"/>
      <dgm:spPr/>
      <dgm:t>
        <a:bodyPr/>
        <a:lstStyle/>
        <a:p>
          <a:endParaRPr lang="en-US"/>
        </a:p>
      </dgm:t>
    </dgm:pt>
    <dgm:pt modelId="{7C644343-A641-428B-8549-5401A4CDBCEF}" type="pres">
      <dgm:prSet presAssocID="{A3D08504-2140-4F05-9D62-7A8CA421A8B9}" presName="gear3" presStyleLbl="node1" presStyleIdx="2" presStyleCnt="3"/>
      <dgm:spPr/>
      <dgm:t>
        <a:bodyPr/>
        <a:lstStyle/>
        <a:p>
          <a:endParaRPr lang="en-US"/>
        </a:p>
      </dgm:t>
    </dgm:pt>
    <dgm:pt modelId="{78D7C487-6B38-4A9C-8A6B-9522C5219C2B}" type="pres">
      <dgm:prSet presAssocID="{A3D08504-2140-4F05-9D62-7A8CA421A8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FA75-B0C5-4368-B69E-FB82F8BC1B7C}" type="pres">
      <dgm:prSet presAssocID="{A3D08504-2140-4F05-9D62-7A8CA421A8B9}" presName="gear3srcNode" presStyleLbl="node1" presStyleIdx="2" presStyleCnt="3"/>
      <dgm:spPr/>
      <dgm:t>
        <a:bodyPr/>
        <a:lstStyle/>
        <a:p>
          <a:endParaRPr lang="en-US"/>
        </a:p>
      </dgm:t>
    </dgm:pt>
    <dgm:pt modelId="{106A31B7-4D20-4174-9661-8B3507BFCBEE}" type="pres">
      <dgm:prSet presAssocID="{A3D08504-2140-4F05-9D62-7A8CA421A8B9}" presName="gear3dstNode" presStyleLbl="node1" presStyleIdx="2" presStyleCnt="3"/>
      <dgm:spPr/>
      <dgm:t>
        <a:bodyPr/>
        <a:lstStyle/>
        <a:p>
          <a:endParaRPr lang="en-US"/>
        </a:p>
      </dgm:t>
    </dgm:pt>
    <dgm:pt modelId="{9902F939-3BE8-4E02-8F3A-A43C28C323A4}" type="pres">
      <dgm:prSet presAssocID="{DDCFEFA2-2984-4CBE-8451-421B4D222A81}" presName="connector1" presStyleLbl="sibTrans2D1" presStyleIdx="0" presStyleCnt="3" custLinFactNeighborX="15479" custLinFactNeighborY="-37392"/>
      <dgm:spPr/>
      <dgm:t>
        <a:bodyPr/>
        <a:lstStyle/>
        <a:p>
          <a:endParaRPr lang="en-US"/>
        </a:p>
      </dgm:t>
    </dgm:pt>
    <dgm:pt modelId="{E2936FF2-BC20-403F-B160-E8717D2488D5}" type="pres">
      <dgm:prSet presAssocID="{663EF9B4-B0C0-4653-B145-1B5FCB4AA2E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F2052F4-5169-4F52-B3BA-87537F7E12CB}" type="pres">
      <dgm:prSet presAssocID="{63EF4316-B94C-4641-98D9-351ABC509CB8}" presName="connector3" presStyleLbl="sibTrans2D1" presStyleIdx="2" presStyleCnt="3" custLinFactNeighborY="-1759"/>
      <dgm:spPr/>
      <dgm:t>
        <a:bodyPr/>
        <a:lstStyle/>
        <a:p>
          <a:endParaRPr lang="en-US"/>
        </a:p>
      </dgm:t>
    </dgm:pt>
  </dgm:ptLst>
  <dgm:cxnLst>
    <dgm:cxn modelId="{15F419E7-7244-4BA2-8CB8-B469E9B60D9C}" type="presOf" srcId="{AC15D8AE-878A-4A41-99C4-CF3D72F7DD8C}" destId="{C34C0BC3-3114-4C21-B9E5-41B6C9246C3A}" srcOrd="1" destOrd="0" presId="urn:microsoft.com/office/officeart/2005/8/layout/gear1"/>
    <dgm:cxn modelId="{8A8B2959-4C26-443E-A1B6-AB0396E23FCF}" type="presOf" srcId="{DDCFEFA2-2984-4CBE-8451-421B4D222A81}" destId="{9902F939-3BE8-4E02-8F3A-A43C28C323A4}" srcOrd="0" destOrd="0" presId="urn:microsoft.com/office/officeart/2005/8/layout/gear1"/>
    <dgm:cxn modelId="{69F91D1F-C2B9-424D-8F64-643C1BA989CB}" type="presOf" srcId="{41371098-51A2-41F5-B68F-B2C3F5FAF250}" destId="{A7C661E9-9A3A-4097-B329-84E7A0E76B22}" srcOrd="2" destOrd="0" presId="urn:microsoft.com/office/officeart/2005/8/layout/gear1"/>
    <dgm:cxn modelId="{6D5B692D-299F-4827-B37B-AF927B946BF1}" type="presOf" srcId="{41371098-51A2-41F5-B68F-B2C3F5FAF250}" destId="{48226E3E-480F-4497-8216-B81880324335}" srcOrd="1" destOrd="0" presId="urn:microsoft.com/office/officeart/2005/8/layout/gear1"/>
    <dgm:cxn modelId="{58354385-C9E0-447C-B35B-EE7B3AEC2CAA}" type="presOf" srcId="{63EF4316-B94C-4641-98D9-351ABC509CB8}" destId="{DF2052F4-5169-4F52-B3BA-87537F7E12CB}" srcOrd="0" destOrd="0" presId="urn:microsoft.com/office/officeart/2005/8/layout/gear1"/>
    <dgm:cxn modelId="{82250DF9-6672-4DFD-9655-217BC5EC8EF2}" type="presOf" srcId="{AC15D8AE-878A-4A41-99C4-CF3D72F7DD8C}" destId="{3CD6DB86-4F22-4E65-B388-B06844CD88BE}" srcOrd="2" destOrd="0" presId="urn:microsoft.com/office/officeart/2005/8/layout/gear1"/>
    <dgm:cxn modelId="{226807BC-D4DA-47FD-8276-CCC3E65B8418}" type="presOf" srcId="{A3D08504-2140-4F05-9D62-7A8CA421A8B9}" destId="{106A31B7-4D20-4174-9661-8B3507BFCBEE}" srcOrd="3" destOrd="0" presId="urn:microsoft.com/office/officeart/2005/8/layout/gear1"/>
    <dgm:cxn modelId="{CB77E14F-E2F7-4CA7-93CF-1AE0110A7E8F}" type="presOf" srcId="{A3D08504-2140-4F05-9D62-7A8CA421A8B9}" destId="{78D7C487-6B38-4A9C-8A6B-9522C5219C2B}" srcOrd="1" destOrd="0" presId="urn:microsoft.com/office/officeart/2005/8/layout/gear1"/>
    <dgm:cxn modelId="{F91F7A73-6BC0-4E57-99DB-E8E6A4953FE9}" type="presOf" srcId="{27063100-037B-448C-ABFA-52A30C587D10}" destId="{D3790B16-6DEA-451B-9A4D-7EB325FD3C42}" srcOrd="0" destOrd="0" presId="urn:microsoft.com/office/officeart/2005/8/layout/gear1"/>
    <dgm:cxn modelId="{13BBD8D8-A472-4891-AED6-BAFF19250342}" type="presOf" srcId="{AC15D8AE-878A-4A41-99C4-CF3D72F7DD8C}" destId="{7654EB8D-9971-437E-A82E-80452A98EEA0}" srcOrd="0" destOrd="0" presId="urn:microsoft.com/office/officeart/2005/8/layout/gear1"/>
    <dgm:cxn modelId="{41B91052-5824-4BA6-A902-8DA0A9013170}" type="presOf" srcId="{A3D08504-2140-4F05-9D62-7A8CA421A8B9}" destId="{86CFFA75-B0C5-4368-B69E-FB82F8BC1B7C}" srcOrd="2" destOrd="0" presId="urn:microsoft.com/office/officeart/2005/8/layout/gear1"/>
    <dgm:cxn modelId="{C8D00F91-0AB9-4764-AEAA-8B4626D1EC2E}" srcId="{27063100-037B-448C-ABFA-52A30C587D10}" destId="{A3D08504-2140-4F05-9D62-7A8CA421A8B9}" srcOrd="2" destOrd="0" parTransId="{151C0531-B143-4154-B6B5-D07DC7AA45F9}" sibTransId="{63EF4316-B94C-4641-98D9-351ABC509CB8}"/>
    <dgm:cxn modelId="{8342BD68-7470-47E2-A508-1B832DB1606D}" srcId="{27063100-037B-448C-ABFA-52A30C587D10}" destId="{41371098-51A2-41F5-B68F-B2C3F5FAF250}" srcOrd="0" destOrd="0" parTransId="{F8BADAA5-8E1A-4E08-82DF-8A322A4927F1}" sibTransId="{DDCFEFA2-2984-4CBE-8451-421B4D222A81}"/>
    <dgm:cxn modelId="{8A9DB0A6-9461-4C97-99C9-EE15806FF4FA}" type="presOf" srcId="{A3D08504-2140-4F05-9D62-7A8CA421A8B9}" destId="{7C644343-A641-428B-8549-5401A4CDBCEF}" srcOrd="0" destOrd="0" presId="urn:microsoft.com/office/officeart/2005/8/layout/gear1"/>
    <dgm:cxn modelId="{9C2BE03D-7C9F-493F-B6AD-0646B3F0E823}" srcId="{27063100-037B-448C-ABFA-52A30C587D10}" destId="{AC15D8AE-878A-4A41-99C4-CF3D72F7DD8C}" srcOrd="1" destOrd="0" parTransId="{08B90B84-B1E2-44AE-A12D-3C97A14BB66F}" sibTransId="{663EF9B4-B0C0-4653-B145-1B5FCB4AA2EC}"/>
    <dgm:cxn modelId="{92CC239D-C699-496D-A1BD-7245DFFE9C44}" type="presOf" srcId="{41371098-51A2-41F5-B68F-B2C3F5FAF250}" destId="{EE10B4A9-7D29-44D2-9B22-C56CA7E57FAF}" srcOrd="0" destOrd="0" presId="urn:microsoft.com/office/officeart/2005/8/layout/gear1"/>
    <dgm:cxn modelId="{7D0CA96D-DCF9-46BA-8F22-E34DEDCC8AAE}" type="presOf" srcId="{663EF9B4-B0C0-4653-B145-1B5FCB4AA2EC}" destId="{E2936FF2-BC20-403F-B160-E8717D2488D5}" srcOrd="0" destOrd="0" presId="urn:microsoft.com/office/officeart/2005/8/layout/gear1"/>
    <dgm:cxn modelId="{6E6FFC37-91F5-422B-886D-581A0E3EF57F}" type="presParOf" srcId="{D3790B16-6DEA-451B-9A4D-7EB325FD3C42}" destId="{EE10B4A9-7D29-44D2-9B22-C56CA7E57FAF}" srcOrd="0" destOrd="0" presId="urn:microsoft.com/office/officeart/2005/8/layout/gear1"/>
    <dgm:cxn modelId="{B7FE0E8F-B9C9-4445-AA79-C8F8FF1B7BE2}" type="presParOf" srcId="{D3790B16-6DEA-451B-9A4D-7EB325FD3C42}" destId="{48226E3E-480F-4497-8216-B81880324335}" srcOrd="1" destOrd="0" presId="urn:microsoft.com/office/officeart/2005/8/layout/gear1"/>
    <dgm:cxn modelId="{2D00858A-8C4F-4DF6-ADCB-3213E870FC69}" type="presParOf" srcId="{D3790B16-6DEA-451B-9A4D-7EB325FD3C42}" destId="{A7C661E9-9A3A-4097-B329-84E7A0E76B22}" srcOrd="2" destOrd="0" presId="urn:microsoft.com/office/officeart/2005/8/layout/gear1"/>
    <dgm:cxn modelId="{A43F3E4B-C738-427F-BE6D-93F5468DC7FE}" type="presParOf" srcId="{D3790B16-6DEA-451B-9A4D-7EB325FD3C42}" destId="{7654EB8D-9971-437E-A82E-80452A98EEA0}" srcOrd="3" destOrd="0" presId="urn:microsoft.com/office/officeart/2005/8/layout/gear1"/>
    <dgm:cxn modelId="{DE5AA291-3972-4DE9-A4D4-5F087B4F70E6}" type="presParOf" srcId="{D3790B16-6DEA-451B-9A4D-7EB325FD3C42}" destId="{C34C0BC3-3114-4C21-B9E5-41B6C9246C3A}" srcOrd="4" destOrd="0" presId="urn:microsoft.com/office/officeart/2005/8/layout/gear1"/>
    <dgm:cxn modelId="{FCB5727D-9120-46E6-8226-FAC8B0F4BA33}" type="presParOf" srcId="{D3790B16-6DEA-451B-9A4D-7EB325FD3C42}" destId="{3CD6DB86-4F22-4E65-B388-B06844CD88BE}" srcOrd="5" destOrd="0" presId="urn:microsoft.com/office/officeart/2005/8/layout/gear1"/>
    <dgm:cxn modelId="{7CB356F5-3AB5-44FB-B132-B55D7C7E52C9}" type="presParOf" srcId="{D3790B16-6DEA-451B-9A4D-7EB325FD3C42}" destId="{7C644343-A641-428B-8549-5401A4CDBCEF}" srcOrd="6" destOrd="0" presId="urn:microsoft.com/office/officeart/2005/8/layout/gear1"/>
    <dgm:cxn modelId="{C7AABC00-271C-454A-BC13-38ED35DE7018}" type="presParOf" srcId="{D3790B16-6DEA-451B-9A4D-7EB325FD3C42}" destId="{78D7C487-6B38-4A9C-8A6B-9522C5219C2B}" srcOrd="7" destOrd="0" presId="urn:microsoft.com/office/officeart/2005/8/layout/gear1"/>
    <dgm:cxn modelId="{EDD063FF-3460-40FF-82B4-424B7AC41C76}" type="presParOf" srcId="{D3790B16-6DEA-451B-9A4D-7EB325FD3C42}" destId="{86CFFA75-B0C5-4368-B69E-FB82F8BC1B7C}" srcOrd="8" destOrd="0" presId="urn:microsoft.com/office/officeart/2005/8/layout/gear1"/>
    <dgm:cxn modelId="{9BD3FDD0-8DAD-4617-A7A9-997D9D744909}" type="presParOf" srcId="{D3790B16-6DEA-451B-9A4D-7EB325FD3C42}" destId="{106A31B7-4D20-4174-9661-8B3507BFCBEE}" srcOrd="9" destOrd="0" presId="urn:microsoft.com/office/officeart/2005/8/layout/gear1"/>
    <dgm:cxn modelId="{8C4D7026-59B4-4760-A8AE-450CE87B34C0}" type="presParOf" srcId="{D3790B16-6DEA-451B-9A4D-7EB325FD3C42}" destId="{9902F939-3BE8-4E02-8F3A-A43C28C323A4}" srcOrd="10" destOrd="0" presId="urn:microsoft.com/office/officeart/2005/8/layout/gear1"/>
    <dgm:cxn modelId="{D15CC602-9ED4-4E1B-841E-3C3C590ADA37}" type="presParOf" srcId="{D3790B16-6DEA-451B-9A4D-7EB325FD3C42}" destId="{E2936FF2-BC20-403F-B160-E8717D2488D5}" srcOrd="11" destOrd="0" presId="urn:microsoft.com/office/officeart/2005/8/layout/gear1"/>
    <dgm:cxn modelId="{7C8B3EDA-0DEF-4ABB-A560-B2BF6C45AA41}" type="presParOf" srcId="{D3790B16-6DEA-451B-9A4D-7EB325FD3C42}" destId="{DF2052F4-5169-4F52-B3BA-87537F7E12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063100-037B-448C-ABFA-52A30C587D10}" type="doc">
      <dgm:prSet loTypeId="urn:microsoft.com/office/officeart/2005/8/layout/gear1" loCatId="relationship" qsTypeId="urn:microsoft.com/office/officeart/2005/8/quickstyle/3d7" qsCatId="3D" csTypeId="urn:microsoft.com/office/officeart/2005/8/colors/accent4_3" csCatId="accent4" phldr="1"/>
      <dgm:spPr/>
    </dgm:pt>
    <dgm:pt modelId="{41371098-51A2-41F5-B68F-B2C3F5FAF250}">
      <dgm:prSet phldrT="[Text]" custT="1"/>
      <dgm:spPr/>
      <dgm:t>
        <a:bodyPr/>
        <a:lstStyle/>
        <a:p>
          <a:r>
            <a:rPr lang="en-US" sz="1800" dirty="0" smtClean="0"/>
            <a:t>Number of Agencies</a:t>
          </a:r>
          <a:endParaRPr lang="en-US" sz="1800" dirty="0"/>
        </a:p>
      </dgm:t>
    </dgm:pt>
    <dgm:pt modelId="{F8BADAA5-8E1A-4E08-82DF-8A322A4927F1}" type="parTrans" cxnId="{8342BD68-7470-47E2-A508-1B832DB1606D}">
      <dgm:prSet/>
      <dgm:spPr/>
      <dgm:t>
        <a:bodyPr/>
        <a:lstStyle/>
        <a:p>
          <a:endParaRPr lang="en-US"/>
        </a:p>
      </dgm:t>
    </dgm:pt>
    <dgm:pt modelId="{DDCFEFA2-2984-4CBE-8451-421B4D222A81}" type="sibTrans" cxnId="{8342BD68-7470-47E2-A508-1B832DB1606D}">
      <dgm:prSet/>
      <dgm:spPr/>
      <dgm:t>
        <a:bodyPr/>
        <a:lstStyle/>
        <a:p>
          <a:endParaRPr lang="en-US"/>
        </a:p>
      </dgm:t>
    </dgm:pt>
    <dgm:pt modelId="{AC15D8AE-878A-4A41-99C4-CF3D72F7DD8C}">
      <dgm:prSet phldrT="[Text]"/>
      <dgm:spPr/>
      <dgm:t>
        <a:bodyPr/>
        <a:lstStyle/>
        <a:p>
          <a:r>
            <a:rPr lang="en-US" dirty="0" smtClean="0"/>
            <a:t>Leader Focus and Knowledge</a:t>
          </a:r>
          <a:endParaRPr lang="en-US" dirty="0"/>
        </a:p>
      </dgm:t>
    </dgm:pt>
    <dgm:pt modelId="{08B90B84-B1E2-44AE-A12D-3C97A14BB66F}" type="parTrans" cxnId="{9C2BE03D-7C9F-493F-B6AD-0646B3F0E823}">
      <dgm:prSet/>
      <dgm:spPr/>
      <dgm:t>
        <a:bodyPr/>
        <a:lstStyle/>
        <a:p>
          <a:endParaRPr lang="en-US"/>
        </a:p>
      </dgm:t>
    </dgm:pt>
    <dgm:pt modelId="{663EF9B4-B0C0-4653-B145-1B5FCB4AA2EC}" type="sibTrans" cxnId="{9C2BE03D-7C9F-493F-B6AD-0646B3F0E823}">
      <dgm:prSet/>
      <dgm:spPr/>
      <dgm:t>
        <a:bodyPr/>
        <a:lstStyle/>
        <a:p>
          <a:endParaRPr lang="en-US"/>
        </a:p>
      </dgm:t>
    </dgm:pt>
    <dgm:pt modelId="{A3D08504-2140-4F05-9D62-7A8CA421A8B9}">
      <dgm:prSet phldrT="[Text]"/>
      <dgm:spPr/>
      <dgm:t>
        <a:bodyPr/>
        <a:lstStyle/>
        <a:p>
          <a:r>
            <a:rPr lang="en-US" dirty="0" smtClean="0"/>
            <a:t>Collaborative Will &amp; Energy</a:t>
          </a:r>
        </a:p>
        <a:p>
          <a:endParaRPr lang="en-US" dirty="0"/>
        </a:p>
      </dgm:t>
    </dgm:pt>
    <dgm:pt modelId="{151C0531-B143-4154-B6B5-D07DC7AA45F9}" type="parTrans" cxnId="{C8D00F91-0AB9-4764-AEAA-8B4626D1EC2E}">
      <dgm:prSet/>
      <dgm:spPr/>
      <dgm:t>
        <a:bodyPr/>
        <a:lstStyle/>
        <a:p>
          <a:endParaRPr lang="en-US"/>
        </a:p>
      </dgm:t>
    </dgm:pt>
    <dgm:pt modelId="{63EF4316-B94C-4641-98D9-351ABC509CB8}" type="sibTrans" cxnId="{C8D00F91-0AB9-4764-AEAA-8B4626D1EC2E}">
      <dgm:prSet/>
      <dgm:spPr/>
      <dgm:t>
        <a:bodyPr/>
        <a:lstStyle/>
        <a:p>
          <a:endParaRPr lang="en-US"/>
        </a:p>
      </dgm:t>
    </dgm:pt>
    <dgm:pt modelId="{D3790B16-6DEA-451B-9A4D-7EB325FD3C42}" type="pres">
      <dgm:prSet presAssocID="{27063100-037B-448C-ABFA-52A30C587D1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10B4A9-7D29-44D2-9B22-C56CA7E57FAF}" type="pres">
      <dgm:prSet presAssocID="{41371098-51A2-41F5-B68F-B2C3F5FAF25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26E3E-480F-4497-8216-B81880324335}" type="pres">
      <dgm:prSet presAssocID="{41371098-51A2-41F5-B68F-B2C3F5FAF250}" presName="gear1srcNode" presStyleLbl="node1" presStyleIdx="0" presStyleCnt="3"/>
      <dgm:spPr/>
      <dgm:t>
        <a:bodyPr/>
        <a:lstStyle/>
        <a:p>
          <a:endParaRPr lang="en-US"/>
        </a:p>
      </dgm:t>
    </dgm:pt>
    <dgm:pt modelId="{A7C661E9-9A3A-4097-B329-84E7A0E76B22}" type="pres">
      <dgm:prSet presAssocID="{41371098-51A2-41F5-B68F-B2C3F5FAF250}" presName="gear1dstNode" presStyleLbl="node1" presStyleIdx="0" presStyleCnt="3"/>
      <dgm:spPr/>
      <dgm:t>
        <a:bodyPr/>
        <a:lstStyle/>
        <a:p>
          <a:endParaRPr lang="en-US"/>
        </a:p>
      </dgm:t>
    </dgm:pt>
    <dgm:pt modelId="{7654EB8D-9971-437E-A82E-80452A98EEA0}" type="pres">
      <dgm:prSet presAssocID="{AC15D8AE-878A-4A41-99C4-CF3D72F7DD8C}" presName="gear2" presStyleLbl="node1" presStyleIdx="1" presStyleCnt="3" custLinFactNeighborX="9167" custLinFactNeighborY="-105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4C0BC3-3114-4C21-B9E5-41B6C9246C3A}" type="pres">
      <dgm:prSet presAssocID="{AC15D8AE-878A-4A41-99C4-CF3D72F7DD8C}" presName="gear2srcNode" presStyleLbl="node1" presStyleIdx="1" presStyleCnt="3"/>
      <dgm:spPr/>
      <dgm:t>
        <a:bodyPr/>
        <a:lstStyle/>
        <a:p>
          <a:endParaRPr lang="en-US"/>
        </a:p>
      </dgm:t>
    </dgm:pt>
    <dgm:pt modelId="{3CD6DB86-4F22-4E65-B388-B06844CD88BE}" type="pres">
      <dgm:prSet presAssocID="{AC15D8AE-878A-4A41-99C4-CF3D72F7DD8C}" presName="gear2dstNode" presStyleLbl="node1" presStyleIdx="1" presStyleCnt="3"/>
      <dgm:spPr/>
      <dgm:t>
        <a:bodyPr/>
        <a:lstStyle/>
        <a:p>
          <a:endParaRPr lang="en-US"/>
        </a:p>
      </dgm:t>
    </dgm:pt>
    <dgm:pt modelId="{7C644343-A641-428B-8549-5401A4CDBCEF}" type="pres">
      <dgm:prSet presAssocID="{A3D08504-2140-4F05-9D62-7A8CA421A8B9}" presName="gear3" presStyleLbl="node1" presStyleIdx="2" presStyleCnt="3" custLinFactNeighborX="31867" custLinFactNeighborY="3858"/>
      <dgm:spPr/>
      <dgm:t>
        <a:bodyPr/>
        <a:lstStyle/>
        <a:p>
          <a:endParaRPr lang="en-US"/>
        </a:p>
      </dgm:t>
    </dgm:pt>
    <dgm:pt modelId="{78D7C487-6B38-4A9C-8A6B-9522C5219C2B}" type="pres">
      <dgm:prSet presAssocID="{A3D08504-2140-4F05-9D62-7A8CA421A8B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FA75-B0C5-4368-B69E-FB82F8BC1B7C}" type="pres">
      <dgm:prSet presAssocID="{A3D08504-2140-4F05-9D62-7A8CA421A8B9}" presName="gear3srcNode" presStyleLbl="node1" presStyleIdx="2" presStyleCnt="3"/>
      <dgm:spPr/>
      <dgm:t>
        <a:bodyPr/>
        <a:lstStyle/>
        <a:p>
          <a:endParaRPr lang="en-US"/>
        </a:p>
      </dgm:t>
    </dgm:pt>
    <dgm:pt modelId="{106A31B7-4D20-4174-9661-8B3507BFCBEE}" type="pres">
      <dgm:prSet presAssocID="{A3D08504-2140-4F05-9D62-7A8CA421A8B9}" presName="gear3dstNode" presStyleLbl="node1" presStyleIdx="2" presStyleCnt="3"/>
      <dgm:spPr/>
      <dgm:t>
        <a:bodyPr/>
        <a:lstStyle/>
        <a:p>
          <a:endParaRPr lang="en-US"/>
        </a:p>
      </dgm:t>
    </dgm:pt>
    <dgm:pt modelId="{9902F939-3BE8-4E02-8F3A-A43C28C323A4}" type="pres">
      <dgm:prSet presAssocID="{DDCFEFA2-2984-4CBE-8451-421B4D222A81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E2936FF2-BC20-403F-B160-E8717D2488D5}" type="pres">
      <dgm:prSet presAssocID="{663EF9B4-B0C0-4653-B145-1B5FCB4AA2EC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F2052F4-5169-4F52-B3BA-87537F7E12CB}" type="pres">
      <dgm:prSet presAssocID="{63EF4316-B94C-4641-98D9-351ABC509CB8}" presName="connector3" presStyleLbl="sibTrans2D1" presStyleIdx="2" presStyleCnt="3" custLinFactNeighborX="29472" custLinFactNeighborY="849"/>
      <dgm:spPr/>
      <dgm:t>
        <a:bodyPr/>
        <a:lstStyle/>
        <a:p>
          <a:endParaRPr lang="en-US"/>
        </a:p>
      </dgm:t>
    </dgm:pt>
  </dgm:ptLst>
  <dgm:cxnLst>
    <dgm:cxn modelId="{48CCE940-F06D-43F1-84B6-D4F0E60A2B6D}" type="presOf" srcId="{AC15D8AE-878A-4A41-99C4-CF3D72F7DD8C}" destId="{3CD6DB86-4F22-4E65-B388-B06844CD88BE}" srcOrd="2" destOrd="0" presId="urn:microsoft.com/office/officeart/2005/8/layout/gear1"/>
    <dgm:cxn modelId="{CC94B6D8-67C2-4603-BF52-757ED9A17A96}" type="presOf" srcId="{A3D08504-2140-4F05-9D62-7A8CA421A8B9}" destId="{78D7C487-6B38-4A9C-8A6B-9522C5219C2B}" srcOrd="1" destOrd="0" presId="urn:microsoft.com/office/officeart/2005/8/layout/gear1"/>
    <dgm:cxn modelId="{BE4573EE-FD38-4A69-A6EB-572DA5B91CF6}" type="presOf" srcId="{63EF4316-B94C-4641-98D9-351ABC509CB8}" destId="{DF2052F4-5169-4F52-B3BA-87537F7E12CB}" srcOrd="0" destOrd="0" presId="urn:microsoft.com/office/officeart/2005/8/layout/gear1"/>
    <dgm:cxn modelId="{9C8435BC-AA18-42A8-9121-A9A2FD33FF7B}" type="presOf" srcId="{AC15D8AE-878A-4A41-99C4-CF3D72F7DD8C}" destId="{7654EB8D-9971-437E-A82E-80452A98EEA0}" srcOrd="0" destOrd="0" presId="urn:microsoft.com/office/officeart/2005/8/layout/gear1"/>
    <dgm:cxn modelId="{9ED9E140-C0AA-473E-BD5D-C88DE34247BC}" type="presOf" srcId="{663EF9B4-B0C0-4653-B145-1B5FCB4AA2EC}" destId="{E2936FF2-BC20-403F-B160-E8717D2488D5}" srcOrd="0" destOrd="0" presId="urn:microsoft.com/office/officeart/2005/8/layout/gear1"/>
    <dgm:cxn modelId="{A0F0DD4A-9DA9-441E-9078-A4B1F253AC3A}" type="presOf" srcId="{DDCFEFA2-2984-4CBE-8451-421B4D222A81}" destId="{9902F939-3BE8-4E02-8F3A-A43C28C323A4}" srcOrd="0" destOrd="0" presId="urn:microsoft.com/office/officeart/2005/8/layout/gear1"/>
    <dgm:cxn modelId="{5161754A-FD75-4869-9583-8753220A6DEA}" type="presOf" srcId="{41371098-51A2-41F5-B68F-B2C3F5FAF250}" destId="{EE10B4A9-7D29-44D2-9B22-C56CA7E57FAF}" srcOrd="0" destOrd="0" presId="urn:microsoft.com/office/officeart/2005/8/layout/gear1"/>
    <dgm:cxn modelId="{0676CC1A-3F9E-4BB5-ADAE-DCCFD73E6BC8}" type="presOf" srcId="{27063100-037B-448C-ABFA-52A30C587D10}" destId="{D3790B16-6DEA-451B-9A4D-7EB325FD3C42}" srcOrd="0" destOrd="0" presId="urn:microsoft.com/office/officeart/2005/8/layout/gear1"/>
    <dgm:cxn modelId="{C8D00F91-0AB9-4764-AEAA-8B4626D1EC2E}" srcId="{27063100-037B-448C-ABFA-52A30C587D10}" destId="{A3D08504-2140-4F05-9D62-7A8CA421A8B9}" srcOrd="2" destOrd="0" parTransId="{151C0531-B143-4154-B6B5-D07DC7AA45F9}" sibTransId="{63EF4316-B94C-4641-98D9-351ABC509CB8}"/>
    <dgm:cxn modelId="{332AE095-1720-44C8-AD44-B7AA1495E9CE}" type="presOf" srcId="{A3D08504-2140-4F05-9D62-7A8CA421A8B9}" destId="{106A31B7-4D20-4174-9661-8B3507BFCBEE}" srcOrd="3" destOrd="0" presId="urn:microsoft.com/office/officeart/2005/8/layout/gear1"/>
    <dgm:cxn modelId="{2CE2593F-F2B4-4B08-8116-E76F92A02F3C}" type="presOf" srcId="{AC15D8AE-878A-4A41-99C4-CF3D72F7DD8C}" destId="{C34C0BC3-3114-4C21-B9E5-41B6C9246C3A}" srcOrd="1" destOrd="0" presId="urn:microsoft.com/office/officeart/2005/8/layout/gear1"/>
    <dgm:cxn modelId="{1390AF60-145B-40FA-B902-F9160EDB18CF}" type="presOf" srcId="{A3D08504-2140-4F05-9D62-7A8CA421A8B9}" destId="{86CFFA75-B0C5-4368-B69E-FB82F8BC1B7C}" srcOrd="2" destOrd="0" presId="urn:microsoft.com/office/officeart/2005/8/layout/gear1"/>
    <dgm:cxn modelId="{2FEF48A0-E35B-417A-AA5E-94C8F55722E7}" type="presOf" srcId="{41371098-51A2-41F5-B68F-B2C3F5FAF250}" destId="{48226E3E-480F-4497-8216-B81880324335}" srcOrd="1" destOrd="0" presId="urn:microsoft.com/office/officeart/2005/8/layout/gear1"/>
    <dgm:cxn modelId="{8342BD68-7470-47E2-A508-1B832DB1606D}" srcId="{27063100-037B-448C-ABFA-52A30C587D10}" destId="{41371098-51A2-41F5-B68F-B2C3F5FAF250}" srcOrd="0" destOrd="0" parTransId="{F8BADAA5-8E1A-4E08-82DF-8A322A4927F1}" sibTransId="{DDCFEFA2-2984-4CBE-8451-421B4D222A81}"/>
    <dgm:cxn modelId="{6C6A4D86-3044-4382-92E2-2E2DE1E38C14}" type="presOf" srcId="{41371098-51A2-41F5-B68F-B2C3F5FAF250}" destId="{A7C661E9-9A3A-4097-B329-84E7A0E76B22}" srcOrd="2" destOrd="0" presId="urn:microsoft.com/office/officeart/2005/8/layout/gear1"/>
    <dgm:cxn modelId="{AE7F12EC-2DD9-4D54-8919-E932FDAF512C}" type="presOf" srcId="{A3D08504-2140-4F05-9D62-7A8CA421A8B9}" destId="{7C644343-A641-428B-8549-5401A4CDBCEF}" srcOrd="0" destOrd="0" presId="urn:microsoft.com/office/officeart/2005/8/layout/gear1"/>
    <dgm:cxn modelId="{9C2BE03D-7C9F-493F-B6AD-0646B3F0E823}" srcId="{27063100-037B-448C-ABFA-52A30C587D10}" destId="{AC15D8AE-878A-4A41-99C4-CF3D72F7DD8C}" srcOrd="1" destOrd="0" parTransId="{08B90B84-B1E2-44AE-A12D-3C97A14BB66F}" sibTransId="{663EF9B4-B0C0-4653-B145-1B5FCB4AA2EC}"/>
    <dgm:cxn modelId="{83DE3A3B-C6C2-488A-A4A9-0569EE4F311A}" type="presParOf" srcId="{D3790B16-6DEA-451B-9A4D-7EB325FD3C42}" destId="{EE10B4A9-7D29-44D2-9B22-C56CA7E57FAF}" srcOrd="0" destOrd="0" presId="urn:microsoft.com/office/officeart/2005/8/layout/gear1"/>
    <dgm:cxn modelId="{3A72E9F3-C54C-4766-B947-0A933CD4909D}" type="presParOf" srcId="{D3790B16-6DEA-451B-9A4D-7EB325FD3C42}" destId="{48226E3E-480F-4497-8216-B81880324335}" srcOrd="1" destOrd="0" presId="urn:microsoft.com/office/officeart/2005/8/layout/gear1"/>
    <dgm:cxn modelId="{B7271F1E-D3C4-43D4-97F4-186726FB56AA}" type="presParOf" srcId="{D3790B16-6DEA-451B-9A4D-7EB325FD3C42}" destId="{A7C661E9-9A3A-4097-B329-84E7A0E76B22}" srcOrd="2" destOrd="0" presId="urn:microsoft.com/office/officeart/2005/8/layout/gear1"/>
    <dgm:cxn modelId="{9A103C80-E87F-44F9-A80D-365C68472E91}" type="presParOf" srcId="{D3790B16-6DEA-451B-9A4D-7EB325FD3C42}" destId="{7654EB8D-9971-437E-A82E-80452A98EEA0}" srcOrd="3" destOrd="0" presId="urn:microsoft.com/office/officeart/2005/8/layout/gear1"/>
    <dgm:cxn modelId="{AAA2B592-543E-4372-9D3E-21DC8D6AB726}" type="presParOf" srcId="{D3790B16-6DEA-451B-9A4D-7EB325FD3C42}" destId="{C34C0BC3-3114-4C21-B9E5-41B6C9246C3A}" srcOrd="4" destOrd="0" presId="urn:microsoft.com/office/officeart/2005/8/layout/gear1"/>
    <dgm:cxn modelId="{0842BFED-EA25-4B00-90DF-9DECE413D077}" type="presParOf" srcId="{D3790B16-6DEA-451B-9A4D-7EB325FD3C42}" destId="{3CD6DB86-4F22-4E65-B388-B06844CD88BE}" srcOrd="5" destOrd="0" presId="urn:microsoft.com/office/officeart/2005/8/layout/gear1"/>
    <dgm:cxn modelId="{82F03A60-4055-48C2-8D03-FC7EAFD68D0E}" type="presParOf" srcId="{D3790B16-6DEA-451B-9A4D-7EB325FD3C42}" destId="{7C644343-A641-428B-8549-5401A4CDBCEF}" srcOrd="6" destOrd="0" presId="urn:microsoft.com/office/officeart/2005/8/layout/gear1"/>
    <dgm:cxn modelId="{FE87CBC5-4164-4B7B-9483-F6C0AFD1FE68}" type="presParOf" srcId="{D3790B16-6DEA-451B-9A4D-7EB325FD3C42}" destId="{78D7C487-6B38-4A9C-8A6B-9522C5219C2B}" srcOrd="7" destOrd="0" presId="urn:microsoft.com/office/officeart/2005/8/layout/gear1"/>
    <dgm:cxn modelId="{0AACD97D-9636-464D-9C99-C2F9D02AD295}" type="presParOf" srcId="{D3790B16-6DEA-451B-9A4D-7EB325FD3C42}" destId="{86CFFA75-B0C5-4368-B69E-FB82F8BC1B7C}" srcOrd="8" destOrd="0" presId="urn:microsoft.com/office/officeart/2005/8/layout/gear1"/>
    <dgm:cxn modelId="{A6766DB5-3FBC-4F6D-A120-66661EBE966F}" type="presParOf" srcId="{D3790B16-6DEA-451B-9A4D-7EB325FD3C42}" destId="{106A31B7-4D20-4174-9661-8B3507BFCBEE}" srcOrd="9" destOrd="0" presId="urn:microsoft.com/office/officeart/2005/8/layout/gear1"/>
    <dgm:cxn modelId="{1D2BBB2E-4659-4590-B062-BFABBA017A0B}" type="presParOf" srcId="{D3790B16-6DEA-451B-9A4D-7EB325FD3C42}" destId="{9902F939-3BE8-4E02-8F3A-A43C28C323A4}" srcOrd="10" destOrd="0" presId="urn:microsoft.com/office/officeart/2005/8/layout/gear1"/>
    <dgm:cxn modelId="{EF71F0F5-9409-4F7B-A773-1E52592D4299}" type="presParOf" srcId="{D3790B16-6DEA-451B-9A4D-7EB325FD3C42}" destId="{E2936FF2-BC20-403F-B160-E8717D2488D5}" srcOrd="11" destOrd="0" presId="urn:microsoft.com/office/officeart/2005/8/layout/gear1"/>
    <dgm:cxn modelId="{ABDCA72E-7F46-448C-BB71-C7B5F34BEB94}" type="presParOf" srcId="{D3790B16-6DEA-451B-9A4D-7EB325FD3C42}" destId="{DF2052F4-5169-4F52-B3BA-87537F7E12C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C05D16-806B-4832-9FE3-696D1A0BF632}">
      <dsp:nvSpPr>
        <dsp:cNvPr id="0" name=""/>
        <dsp:cNvSpPr/>
      </dsp:nvSpPr>
      <dsp:spPr>
        <a:xfrm>
          <a:off x="1904564" y="1921981"/>
          <a:ext cx="2327801" cy="2327801"/>
        </a:xfrm>
        <a:prstGeom prst="gear9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 Change</a:t>
          </a:r>
          <a:endParaRPr lang="en-US" sz="1800" kern="1200" dirty="0"/>
        </a:p>
      </dsp:txBody>
      <dsp:txXfrm>
        <a:off x="1904564" y="1921981"/>
        <a:ext cx="2327801" cy="2327801"/>
      </dsp:txXfrm>
    </dsp:sp>
    <dsp:sp modelId="{7BF64B86-0A3E-41CD-A685-599076DB9A30}">
      <dsp:nvSpPr>
        <dsp:cNvPr id="0" name=""/>
        <dsp:cNvSpPr/>
      </dsp:nvSpPr>
      <dsp:spPr>
        <a:xfrm>
          <a:off x="550207" y="1371774"/>
          <a:ext cx="1692946" cy="1692946"/>
        </a:xfrm>
        <a:prstGeom prst="gear6">
          <a:avLst/>
        </a:prstGeom>
        <a:solidFill>
          <a:schemeClr val="accent1">
            <a:shade val="80000"/>
            <a:hueOff val="-117783"/>
            <a:satOff val="1316"/>
            <a:lumOff val="1261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Collaborative History and Approach</a:t>
          </a:r>
          <a:endParaRPr lang="en-US" sz="1000" kern="1200" dirty="0"/>
        </a:p>
      </dsp:txBody>
      <dsp:txXfrm>
        <a:off x="550207" y="1371774"/>
        <a:ext cx="1692946" cy="1692946"/>
      </dsp:txXfrm>
    </dsp:sp>
    <dsp:sp modelId="{09952B0B-BC94-4A4E-9064-27B17F1DF8C5}">
      <dsp:nvSpPr>
        <dsp:cNvPr id="0" name=""/>
        <dsp:cNvSpPr/>
      </dsp:nvSpPr>
      <dsp:spPr>
        <a:xfrm rot="20700000">
          <a:off x="1498430" y="203813"/>
          <a:ext cx="1658741" cy="1658741"/>
        </a:xfrm>
        <a:prstGeom prst="gear6">
          <a:avLst/>
        </a:prstGeom>
        <a:solidFill>
          <a:schemeClr val="accent1">
            <a:shade val="80000"/>
            <a:hueOff val="-235565"/>
            <a:satOff val="2632"/>
            <a:lumOff val="2522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Changes in Relationships</a:t>
          </a:r>
          <a:endParaRPr lang="en-US" sz="1000" kern="1200" dirty="0"/>
        </a:p>
      </dsp:txBody>
      <dsp:txXfrm>
        <a:off x="1862241" y="567624"/>
        <a:ext cx="931120" cy="931120"/>
      </dsp:txXfrm>
    </dsp:sp>
    <dsp:sp modelId="{3B76D84B-3CF5-4F08-8815-D37A2A2DCBD6}">
      <dsp:nvSpPr>
        <dsp:cNvPr id="0" name=""/>
        <dsp:cNvSpPr/>
      </dsp:nvSpPr>
      <dsp:spPr>
        <a:xfrm>
          <a:off x="1725989" y="1570484"/>
          <a:ext cx="2979585" cy="2979585"/>
        </a:xfrm>
        <a:prstGeom prst="circularArrow">
          <a:avLst>
            <a:gd name="adj1" fmla="val 4688"/>
            <a:gd name="adj2" fmla="val 299029"/>
            <a:gd name="adj3" fmla="val 2517137"/>
            <a:gd name="adj4" fmla="val 15859185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09CC95-06DB-4CD9-B248-B09B854C18EB}">
      <dsp:nvSpPr>
        <dsp:cNvPr id="0" name=""/>
        <dsp:cNvSpPr/>
      </dsp:nvSpPr>
      <dsp:spPr>
        <a:xfrm>
          <a:off x="250390" y="997025"/>
          <a:ext cx="2164855" cy="21648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-117692"/>
            <a:satOff val="-1302"/>
            <a:lumOff val="1121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7AA9DC-E33D-4A60-8A15-7B775FE53153}">
      <dsp:nvSpPr>
        <dsp:cNvPr id="0" name=""/>
        <dsp:cNvSpPr/>
      </dsp:nvSpPr>
      <dsp:spPr>
        <a:xfrm>
          <a:off x="1114746" y="-159676"/>
          <a:ext cx="2334149" cy="233414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-235384"/>
            <a:satOff val="-2605"/>
            <a:lumOff val="2243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0B4A9-7D29-44D2-9B22-C56CA7E57FAF}">
      <dsp:nvSpPr>
        <dsp:cNvPr id="0" name=""/>
        <dsp:cNvSpPr/>
      </dsp:nvSpPr>
      <dsp:spPr>
        <a:xfrm>
          <a:off x="3249003" y="1206058"/>
          <a:ext cx="2137410" cy="2137410"/>
        </a:xfrm>
        <a:prstGeom prst="gear9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Resources and Federal/State Initiatives</a:t>
          </a:r>
          <a:endParaRPr lang="en-US" sz="1600" kern="1200" dirty="0"/>
        </a:p>
      </dsp:txBody>
      <dsp:txXfrm>
        <a:off x="3249003" y="1206058"/>
        <a:ext cx="2137410" cy="2137410"/>
      </dsp:txXfrm>
    </dsp:sp>
    <dsp:sp modelId="{7654EB8D-9971-437E-A82E-80452A98EEA0}">
      <dsp:nvSpPr>
        <dsp:cNvPr id="0" name=""/>
        <dsp:cNvSpPr/>
      </dsp:nvSpPr>
      <dsp:spPr>
        <a:xfrm>
          <a:off x="1610106" y="1243584"/>
          <a:ext cx="1554480" cy="1554480"/>
        </a:xfrm>
        <a:prstGeom prst="gear6">
          <a:avLst/>
        </a:prstGeom>
        <a:solidFill>
          <a:schemeClr val="accent3">
            <a:shade val="80000"/>
            <a:hueOff val="3842"/>
            <a:satOff val="563"/>
            <a:lumOff val="1019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Leader Focus</a:t>
          </a:r>
          <a:endParaRPr lang="en-US" sz="1100" kern="1200" dirty="0"/>
        </a:p>
      </dsp:txBody>
      <dsp:txXfrm>
        <a:off x="1610106" y="1243584"/>
        <a:ext cx="1554480" cy="1554480"/>
      </dsp:txXfrm>
    </dsp:sp>
    <dsp:sp modelId="{7C644343-A641-428B-8549-5401A4CDBCEF}">
      <dsp:nvSpPr>
        <dsp:cNvPr id="0" name=""/>
        <dsp:cNvSpPr/>
      </dsp:nvSpPr>
      <dsp:spPr>
        <a:xfrm rot="20700000">
          <a:off x="2480773" y="171151"/>
          <a:ext cx="1523073" cy="1523073"/>
        </a:xfrm>
        <a:prstGeom prst="gear6">
          <a:avLst/>
        </a:prstGeom>
        <a:solidFill>
          <a:schemeClr val="accent3">
            <a:shade val="80000"/>
            <a:hueOff val="7685"/>
            <a:satOff val="1125"/>
            <a:lumOff val="2038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Collaborative Energy</a:t>
          </a:r>
          <a:endParaRPr lang="en-US" sz="1100" kern="1200" dirty="0"/>
        </a:p>
      </dsp:txBody>
      <dsp:txXfrm>
        <a:off x="2814828" y="505205"/>
        <a:ext cx="854964" cy="854964"/>
      </dsp:txXfrm>
    </dsp:sp>
    <dsp:sp modelId="{9902F939-3BE8-4E02-8F3A-A43C28C323A4}">
      <dsp:nvSpPr>
        <dsp:cNvPr id="0" name=""/>
        <dsp:cNvSpPr/>
      </dsp:nvSpPr>
      <dsp:spPr>
        <a:xfrm>
          <a:off x="3109475" y="405157"/>
          <a:ext cx="2735884" cy="2735884"/>
        </a:xfrm>
        <a:prstGeom prst="circularArrow">
          <a:avLst>
            <a:gd name="adj1" fmla="val 4687"/>
            <a:gd name="adj2" fmla="val 299029"/>
            <a:gd name="adj3" fmla="val 2508473"/>
            <a:gd name="adj4" fmla="val 15877949"/>
            <a:gd name="adj5" fmla="val 5469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936FF2-BC20-403F-B160-E8717D2488D5}">
      <dsp:nvSpPr>
        <dsp:cNvPr id="0" name=""/>
        <dsp:cNvSpPr/>
      </dsp:nvSpPr>
      <dsp:spPr>
        <a:xfrm>
          <a:off x="1334810" y="900958"/>
          <a:ext cx="1987791" cy="19877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shade val="90000"/>
            <a:hueOff val="3933"/>
            <a:satOff val="-316"/>
            <a:lumOff val="8655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2052F4-5169-4F52-B3BA-87537F7E12CB}">
      <dsp:nvSpPr>
        <dsp:cNvPr id="0" name=""/>
        <dsp:cNvSpPr/>
      </dsp:nvSpPr>
      <dsp:spPr>
        <a:xfrm>
          <a:off x="2128470" y="-198836"/>
          <a:ext cx="2143239" cy="214323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shade val="90000"/>
            <a:hueOff val="7865"/>
            <a:satOff val="-632"/>
            <a:lumOff val="17311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10B4A9-7D29-44D2-9B22-C56CA7E57FAF}">
      <dsp:nvSpPr>
        <dsp:cNvPr id="0" name=""/>
        <dsp:cNvSpPr/>
      </dsp:nvSpPr>
      <dsp:spPr>
        <a:xfrm>
          <a:off x="2385060" y="1851660"/>
          <a:ext cx="2263140" cy="2263140"/>
        </a:xfrm>
        <a:prstGeom prst="gear9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Number of Agencies</a:t>
          </a:r>
          <a:endParaRPr lang="en-US" sz="1800" kern="1200" dirty="0"/>
        </a:p>
      </dsp:txBody>
      <dsp:txXfrm>
        <a:off x="2385060" y="1851660"/>
        <a:ext cx="2263140" cy="2263140"/>
      </dsp:txXfrm>
    </dsp:sp>
    <dsp:sp modelId="{7654EB8D-9971-437E-A82E-80452A98EEA0}">
      <dsp:nvSpPr>
        <dsp:cNvPr id="0" name=""/>
        <dsp:cNvSpPr/>
      </dsp:nvSpPr>
      <dsp:spPr>
        <a:xfrm>
          <a:off x="1219205" y="1142992"/>
          <a:ext cx="1645920" cy="1645920"/>
        </a:xfrm>
        <a:prstGeom prst="gear6">
          <a:avLst/>
        </a:prstGeom>
        <a:solidFill>
          <a:schemeClr val="accent4">
            <a:shade val="80000"/>
            <a:hueOff val="-40857"/>
            <a:satOff val="-1513"/>
            <a:lumOff val="1272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Leader Focus and Knowledge</a:t>
          </a:r>
          <a:endParaRPr lang="en-US" sz="1100" kern="1200" dirty="0"/>
        </a:p>
      </dsp:txBody>
      <dsp:txXfrm>
        <a:off x="1219205" y="1142992"/>
        <a:ext cx="1645920" cy="1645920"/>
      </dsp:txXfrm>
    </dsp:sp>
    <dsp:sp modelId="{7C644343-A641-428B-8549-5401A4CDBCEF}">
      <dsp:nvSpPr>
        <dsp:cNvPr id="0" name=""/>
        <dsp:cNvSpPr/>
      </dsp:nvSpPr>
      <dsp:spPr>
        <a:xfrm rot="20700000">
          <a:off x="2619613" y="257418"/>
          <a:ext cx="1612665" cy="1612665"/>
        </a:xfrm>
        <a:prstGeom prst="gear6">
          <a:avLst/>
        </a:prstGeom>
        <a:solidFill>
          <a:schemeClr val="accent4">
            <a:shade val="80000"/>
            <a:hueOff val="-81714"/>
            <a:satOff val="-3026"/>
            <a:lumOff val="2544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Collaborative Will &amp; Energy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973318" y="611123"/>
        <a:ext cx="905256" cy="905256"/>
      </dsp:txXfrm>
    </dsp:sp>
    <dsp:sp modelId="{9902F939-3BE8-4E02-8F3A-A43C28C323A4}">
      <dsp:nvSpPr>
        <dsp:cNvPr id="0" name=""/>
        <dsp:cNvSpPr/>
      </dsp:nvSpPr>
      <dsp:spPr>
        <a:xfrm>
          <a:off x="2210171" y="1510650"/>
          <a:ext cx="2896819" cy="2896819"/>
        </a:xfrm>
        <a:prstGeom prst="circularArrow">
          <a:avLst>
            <a:gd name="adj1" fmla="val 4688"/>
            <a:gd name="adj2" fmla="val 299029"/>
            <a:gd name="adj3" fmla="val 2514337"/>
            <a:gd name="adj4" fmla="val 15865222"/>
            <a:gd name="adj5" fmla="val 5469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936FF2-BC20-403F-B160-E8717D2488D5}">
      <dsp:nvSpPr>
        <dsp:cNvPr id="0" name=""/>
        <dsp:cNvSpPr/>
      </dsp:nvSpPr>
      <dsp:spPr>
        <a:xfrm>
          <a:off x="776834" y="952897"/>
          <a:ext cx="2104720" cy="210472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shade val="90000"/>
            <a:hueOff val="-40563"/>
            <a:satOff val="-1480"/>
            <a:lumOff val="1146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F2052F4-5169-4F52-B3BA-87537F7E12CB}">
      <dsp:nvSpPr>
        <dsp:cNvPr id="0" name=""/>
        <dsp:cNvSpPr/>
      </dsp:nvSpPr>
      <dsp:spPr>
        <a:xfrm>
          <a:off x="2285992" y="-152407"/>
          <a:ext cx="2269312" cy="22693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shade val="90000"/>
            <a:hueOff val="-81126"/>
            <a:satOff val="-2959"/>
            <a:lumOff val="2292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ED86F-A495-474B-A344-0B6B5773102E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75724-19DE-459E-8D58-3EABF4C1F8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79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David?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067915-5606-446E-B2D0-5DA06A5C199F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69A8C-35DD-4D32-84F4-B0858929F56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53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Kids Integrated Data System: A Citywide Interagency Data Collaboration to Enhance Early School Success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Fantuzzo, Culhane, Rouse, Hadley, &amp; Sproul: Head Start Research Conference 2006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3CB84-6346-4D8C-9E14-9CCE486FD076}" type="slidenum">
              <a:rPr lang="en-US"/>
              <a:pPr/>
              <a:t>33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3588" cy="3430587"/>
          </a:xfrm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5587"/>
            <a:ext cx="5486400" cy="41144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15996B-A1ED-437A-946B-640CB48CC0D3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000D04E-41B8-4C5C-9DB7-DE472FF180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searchconnections.org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hyperlink" Target="mailto:rouseh@gse.upenn.edu" TargetMode="External"/><Relationship Id="rId5" Type="http://schemas.openxmlformats.org/officeDocument/2006/relationships/hyperlink" Target="mailto:Heather.Rouse@Phila.gov" TargetMode="External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895600"/>
          </a:xfrm>
        </p:spPr>
        <p:txBody>
          <a:bodyPr>
            <a:normAutofit fontScale="40000" lnSpcReduction="20000"/>
          </a:bodyPr>
          <a:lstStyle/>
          <a:p>
            <a:r>
              <a:rPr lang="en-US" sz="9300" dirty="0" smtClean="0">
                <a:solidFill>
                  <a:schemeClr val="tx2"/>
                </a:solidFill>
                <a:latin typeface="+mj-lt"/>
              </a:rPr>
              <a:t>Webinar on Collaborations in Early Child Care and Education</a:t>
            </a:r>
          </a:p>
          <a:p>
            <a:endParaRPr lang="en-US" dirty="0" smtClean="0"/>
          </a:p>
          <a:p>
            <a:r>
              <a:rPr lang="en-US" sz="5100" dirty="0" smtClean="0"/>
              <a:t>April 6</a:t>
            </a:r>
            <a:r>
              <a:rPr lang="en-US" sz="5100" baseline="30000" dirty="0" smtClean="0"/>
              <a:t>th</a:t>
            </a:r>
            <a:r>
              <a:rPr lang="en-US" sz="5100" dirty="0" smtClean="0">
                <a:solidFill>
                  <a:schemeClr val="tx2"/>
                </a:solidFill>
              </a:rPr>
              <a:t>, 2011</a:t>
            </a:r>
            <a:endParaRPr lang="en-US" sz="51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7724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57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Logic Model-	</a:t>
            </a:r>
          </a:p>
          <a:p>
            <a:pPr lvl="1"/>
            <a:r>
              <a:rPr lang="en-US" dirty="0" smtClean="0"/>
              <a:t>This logic model is a theory of change model (drawing on the Kellogg Foundation logic model types)</a:t>
            </a:r>
          </a:p>
          <a:p>
            <a:pPr lvl="1"/>
            <a:r>
              <a:rPr lang="en-US" dirty="0" smtClean="0"/>
              <a:t>Built on the following assumptions:</a:t>
            </a:r>
          </a:p>
          <a:p>
            <a:pPr lvl="2"/>
            <a:r>
              <a:rPr lang="en-US" dirty="0" smtClean="0"/>
              <a:t>Actors involved at state level are the policy level actors—referred to as stakeholders</a:t>
            </a:r>
          </a:p>
          <a:p>
            <a:pPr lvl="2"/>
            <a:r>
              <a:rPr lang="en-US" dirty="0" smtClean="0"/>
              <a:t>When examining how the inputs into the collaboration are converted into a process—concerned with the quality of the process</a:t>
            </a:r>
          </a:p>
          <a:p>
            <a:pPr lvl="2"/>
            <a:r>
              <a:rPr lang="en-US" dirty="0" smtClean="0"/>
              <a:t>Context matters—need to assess the environment in which these collaborations are being implemented</a:t>
            </a:r>
          </a:p>
        </p:txBody>
      </p:sp>
    </p:spTree>
    <p:extLst>
      <p:ext uri="{BB962C8B-B14F-4D97-AF65-F5344CB8AC3E}">
        <p14:creationId xmlns:p14="http://schemas.microsoft.com/office/powerpoint/2010/main" xmlns="" val="390925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-2"/>
          <a:ext cx="9144000" cy="7391401"/>
        </p:xfrm>
        <a:graphic>
          <a:graphicData uri="http://schemas.openxmlformats.org/presentationml/2006/ole">
            <p:oleObj spid="_x0000_s1035" name="Acrobat Document" r:id="rId3" imgW="11137320" imgH="860616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8796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Issues to Consider with the Logic Model-	</a:t>
            </a:r>
          </a:p>
          <a:p>
            <a:pPr lvl="1"/>
            <a:r>
              <a:rPr lang="en-US" dirty="0" smtClean="0"/>
              <a:t>Examples of how this would work in practice</a:t>
            </a:r>
          </a:p>
          <a:p>
            <a:pPr lvl="1"/>
            <a:r>
              <a:rPr lang="en-US" dirty="0" smtClean="0"/>
              <a:t>Designed for research, but could be tailored for evaluation purposes</a:t>
            </a:r>
          </a:p>
          <a:p>
            <a:pPr lvl="1"/>
            <a:r>
              <a:rPr lang="en-US" dirty="0" smtClean="0"/>
              <a:t>Could unpack the different components (A, B, C, D, and E) depending on the type of evaluation or the research question being explored</a:t>
            </a:r>
          </a:p>
          <a:p>
            <a:pPr lvl="1"/>
            <a:r>
              <a:rPr lang="en-US" dirty="0" smtClean="0"/>
              <a:t>Still a work in progress—needs to be applied to fully explicate the connections between the components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32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Maryland – Process Components of Collaboration</a:t>
            </a:r>
          </a:p>
          <a:p>
            <a:pPr lvl="1"/>
            <a:r>
              <a:rPr lang="en-US" dirty="0" smtClean="0"/>
              <a:t>Context 1:  Consolidation of all early care and education programs at the Dept. of Education</a:t>
            </a:r>
          </a:p>
          <a:p>
            <a:pPr lvl="1"/>
            <a:r>
              <a:rPr lang="en-US" dirty="0" smtClean="0"/>
              <a:t>Context 2:  Early Childhood Advisory Council – overarching early education policy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871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Context 1:</a:t>
            </a:r>
          </a:p>
          <a:p>
            <a:pPr lvl="1"/>
            <a:r>
              <a:rPr lang="en-US" dirty="0" smtClean="0"/>
              <a:t>Norms of collaboration defined by state agency within executive branch (e.g., legislative mandate, regulations, agency mission and policies)</a:t>
            </a:r>
          </a:p>
          <a:p>
            <a:pPr lvl="1"/>
            <a:r>
              <a:rPr lang="en-US" dirty="0" smtClean="0"/>
              <a:t>Facilitation by one Division working collaboratively with three other divisions (i.e., special education; food and nutrition, libraries, student and family support)</a:t>
            </a:r>
          </a:p>
          <a:p>
            <a:pPr lvl="1"/>
            <a:r>
              <a:rPr lang="en-US" dirty="0" smtClean="0"/>
              <a:t>Problem focus on school readiness and early learning opportunities gap (e.g., accountability system; strategic planning process)</a:t>
            </a:r>
          </a:p>
          <a:p>
            <a:pPr lvl="1"/>
            <a:r>
              <a:rPr lang="en-US" dirty="0" smtClean="0"/>
              <a:t>Support (e.g., agency infrastructure; budgeting process, enforcement authority)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276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Context 2:</a:t>
            </a:r>
          </a:p>
          <a:p>
            <a:pPr lvl="1"/>
            <a:r>
              <a:rPr lang="en-US" dirty="0" smtClean="0"/>
              <a:t>Norms of collaboration (e.g., Governor’s agenda; interest-based negotiations)</a:t>
            </a:r>
          </a:p>
          <a:p>
            <a:pPr lvl="1"/>
            <a:r>
              <a:rPr lang="en-US" dirty="0" smtClean="0"/>
              <a:t>Facilitation (e.g., state’s EC advisory council; Children’s Cabinet)</a:t>
            </a:r>
          </a:p>
          <a:p>
            <a:pPr lvl="1"/>
            <a:r>
              <a:rPr lang="en-US" dirty="0" smtClean="0"/>
              <a:t>Problem focus (e.g., school readiness, healthy children)</a:t>
            </a:r>
          </a:p>
          <a:p>
            <a:pPr lvl="1"/>
            <a:r>
              <a:rPr lang="en-US" dirty="0" smtClean="0"/>
              <a:t>Support (e.g., multi-agency approach; joint funding; legislative committees)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42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Outcomes in Maryland</a:t>
            </a:r>
          </a:p>
          <a:p>
            <a:pPr lvl="1"/>
            <a:r>
              <a:rPr lang="en-US" dirty="0" smtClean="0"/>
              <a:t>Shared problem definitions (i.e., school readiness; alignment with K-12)</a:t>
            </a:r>
          </a:p>
          <a:p>
            <a:pPr lvl="1"/>
            <a:r>
              <a:rPr lang="en-US" dirty="0" smtClean="0"/>
              <a:t>Fragmentation (i.e., streamlined decision-making; overlapping missions)</a:t>
            </a:r>
          </a:p>
          <a:p>
            <a:pPr lvl="1"/>
            <a:r>
              <a:rPr lang="en-US" dirty="0" smtClean="0"/>
              <a:t>Improved relationships and trust (e.g., long-term engagement; leadership (State Superintendent))</a:t>
            </a:r>
          </a:p>
          <a:p>
            <a:pPr lvl="1"/>
            <a:r>
              <a:rPr lang="en-US" dirty="0" smtClean="0"/>
              <a:t>Increased collaborative activity (e.g., joint funding; division of labor; local collaboration models) </a:t>
            </a:r>
          </a:p>
          <a:p>
            <a:pPr lvl="1"/>
            <a:r>
              <a:rPr lang="en-US" dirty="0" smtClean="0"/>
              <a:t>Increased political will (i.e., Children’s Cabinet; legislative committees; Governor; State Board of Education)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3376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Maintaining transparency (e.g., dissemination pathways and current updates)</a:t>
            </a:r>
          </a:p>
          <a:p>
            <a:pPr lvl="1"/>
            <a:r>
              <a:rPr lang="en-US" dirty="0" smtClean="0"/>
              <a:t>Inclusion of Federal programs and mandates (e.g., redundancies and Federal to local oversight)</a:t>
            </a:r>
          </a:p>
          <a:p>
            <a:pPr lvl="1"/>
            <a:r>
              <a:rPr lang="en-US" dirty="0" smtClean="0"/>
              <a:t>Collaboration between LEAs and EC partners (e.g., transition practices and control </a:t>
            </a:r>
            <a:r>
              <a:rPr lang="en-US" smtClean="0"/>
              <a:t>of funding/oversight)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480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ML_NBase_Thematic_APOLLO37281380466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6019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8601" y="228600"/>
            <a:ext cx="911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latin typeface="Arial Black" pitchFamily="34" charset="0"/>
              </a:rPr>
              <a:t>Kids Integrated Data </a:t>
            </a:r>
            <a:r>
              <a:rPr lang="en-US" sz="3200" b="1" dirty="0" smtClean="0">
                <a:latin typeface="Arial Black" pitchFamily="34" charset="0"/>
              </a:rPr>
              <a:t>System</a:t>
            </a:r>
            <a:endParaRPr lang="en-US" sz="3200" b="1" dirty="0">
              <a:latin typeface="Arial Black" pitchFamily="34" charset="0"/>
            </a:endParaRPr>
          </a:p>
        </p:txBody>
      </p:sp>
      <p:pic>
        <p:nvPicPr>
          <p:cNvPr id="8" name="Picture 5" descr="MPj04003370000[1]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35" y="1319262"/>
            <a:ext cx="2782165" cy="185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Pj04003190000[1]"/>
          <p:cNvPicPr>
            <a:picLocks noChangeAspect="1" noChangeArrowheads="1"/>
          </p:cNvPicPr>
          <p:nvPr/>
        </p:nvPicPr>
        <p:blipFill>
          <a:blip r:embed="rId4" cstate="print">
            <a:lum bright="18000" contrast="-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54" y="4572001"/>
            <a:ext cx="3173965" cy="211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MPj04003200000[1]"/>
          <p:cNvPicPr>
            <a:picLocks noChangeAspect="1" noChangeArrowheads="1"/>
          </p:cNvPicPr>
          <p:nvPr/>
        </p:nvPicPr>
        <p:blipFill>
          <a:blip r:embed="rId5" cstate="print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919" y="4953001"/>
            <a:ext cx="2547589" cy="16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3252383"/>
            <a:ext cx="327659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en-US" sz="2000" b="1" dirty="0">
                <a:latin typeface="Arial Black" pitchFamily="34" charset="0"/>
              </a:rPr>
              <a:t>Heather L. </a:t>
            </a:r>
            <a:r>
              <a:rPr lang="en-US" sz="2000" b="1" dirty="0" smtClean="0">
                <a:latin typeface="Arial Black" pitchFamily="34" charset="0"/>
              </a:rPr>
              <a:t>Rouse</a:t>
            </a:r>
            <a:r>
              <a:rPr lang="en-US" b="1" dirty="0" smtClean="0">
                <a:latin typeface="Arial Black" pitchFamily="34" charset="0"/>
              </a:rPr>
              <a:t/>
            </a:r>
            <a:br>
              <a:rPr lang="en-US" b="1" dirty="0" smtClean="0">
                <a:latin typeface="Arial Black" pitchFamily="34" charset="0"/>
              </a:rPr>
            </a:br>
            <a:r>
              <a:rPr lang="en-US" sz="1600" b="1" dirty="0" smtClean="0">
                <a:latin typeface="Arial Black" pitchFamily="34" charset="0"/>
              </a:rPr>
              <a:t>Philadelphia Policy &amp; Analysis Center</a:t>
            </a:r>
          </a:p>
          <a:p>
            <a:pPr>
              <a:spcAft>
                <a:spcPct val="30000"/>
              </a:spcAft>
            </a:pPr>
            <a:r>
              <a:rPr lang="en-US" b="1" dirty="0" smtClean="0">
                <a:latin typeface="Arial Black" pitchFamily="34" charset="0"/>
              </a:rPr>
              <a:t>April 6</a:t>
            </a:r>
            <a:r>
              <a:rPr lang="en-US" b="1" baseline="30000" dirty="0" smtClean="0">
                <a:latin typeface="Arial Black" pitchFamily="34" charset="0"/>
              </a:rPr>
              <a:t>th</a:t>
            </a:r>
            <a:r>
              <a:rPr lang="en-US" b="1" dirty="0" smtClean="0">
                <a:latin typeface="Arial Black" pitchFamily="34" charset="0"/>
              </a:rPr>
              <a:t>, 2011</a:t>
            </a:r>
            <a:endParaRPr lang="en-US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41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8600"/>
            <a:ext cx="911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latin typeface="Arial Black" pitchFamily="34" charset="0"/>
              </a:rPr>
              <a:t>Kids Integrated Data </a:t>
            </a:r>
            <a:r>
              <a:rPr lang="en-US" sz="3200" b="1" dirty="0" smtClean="0">
                <a:latin typeface="Arial Black" pitchFamily="34" charset="0"/>
              </a:rPr>
              <a:t>System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33363" y="873125"/>
            <a:ext cx="8805862" cy="2327275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ct val="50000"/>
              </a:spcAft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</a:b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Integrates All Administrative Records for Children &amp; Youth age 0 to 21 </a:t>
            </a:r>
            <a:b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Times New Roman" pitchFamily="18" charset="0"/>
              </a:rPr>
              <a:t>Provides Individual &amp; GIS-based Data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for </a:t>
            </a:r>
            <a:b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Policy Analysis, Community Planning &amp; Research</a:t>
            </a:r>
            <a:endParaRPr lang="en-US" sz="2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9472374"/>
              </p:ext>
            </p:extLst>
          </p:nvPr>
        </p:nvGraphicFramePr>
        <p:xfrm>
          <a:off x="6781800" y="4395788"/>
          <a:ext cx="2133600" cy="1890712"/>
        </p:xfrm>
        <a:graphic>
          <a:graphicData uri="http://schemas.openxmlformats.org/presentationml/2006/ole">
            <p:oleObj spid="_x0000_s2077" name="Photo Editor Photo" r:id="rId3" imgW="4963218" imgH="4401164" progId="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7699322"/>
              </p:ext>
            </p:extLst>
          </p:nvPr>
        </p:nvGraphicFramePr>
        <p:xfrm>
          <a:off x="6410325" y="3709988"/>
          <a:ext cx="2047875" cy="2166937"/>
        </p:xfrm>
        <a:graphic>
          <a:graphicData uri="http://schemas.openxmlformats.org/presentationml/2006/ole">
            <p:oleObj spid="_x0000_s2078" name="Photo Editor Photo" r:id="rId4" imgW="3952381" imgH="4180952" progId="">
              <p:embed/>
            </p:oleObj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67100"/>
            <a:ext cx="2667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3577239"/>
              </p:ext>
            </p:extLst>
          </p:nvPr>
        </p:nvGraphicFramePr>
        <p:xfrm>
          <a:off x="304800" y="3238500"/>
          <a:ext cx="2209800" cy="1531938"/>
        </p:xfrm>
        <a:graphic>
          <a:graphicData uri="http://schemas.openxmlformats.org/presentationml/2006/ole">
            <p:oleObj spid="_x0000_s2079" name="Photo Editor Photo" r:id="rId6" imgW="6066667" imgH="4210638" progId="">
              <p:embed/>
            </p:oleObj>
          </a:graphicData>
        </a:graphic>
      </p:graphicFrame>
      <p:pic>
        <p:nvPicPr>
          <p:cNvPr id="12" name="Picture 8" descr="j023635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1450" y="5600700"/>
            <a:ext cx="1965325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9"/>
          <p:cNvSpPr>
            <a:spLocks noChangeArrowheads="1"/>
          </p:cNvSpPr>
          <p:nvPr/>
        </p:nvSpPr>
        <p:spPr bwMode="auto">
          <a:xfrm rot="20359793">
            <a:off x="4325938" y="5341938"/>
            <a:ext cx="1384300" cy="746125"/>
          </a:xfrm>
          <a:prstGeom prst="rightArrow">
            <a:avLst>
              <a:gd name="adj1" fmla="val 50000"/>
              <a:gd name="adj2" fmla="val 4638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824288" y="3706813"/>
            <a:ext cx="2482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rgbClr val="CC0000"/>
                </a:solidFill>
              </a:rPr>
              <a:t>Individual &amp;</a:t>
            </a:r>
          </a:p>
          <a:p>
            <a:pPr algn="ctr" eaLnBrk="0" hangingPunct="0"/>
            <a:r>
              <a:rPr lang="en-US" sz="3200" b="1" dirty="0">
                <a:solidFill>
                  <a:srgbClr val="CC0000"/>
                </a:solidFill>
              </a:rPr>
              <a:t>Aggregate</a:t>
            </a:r>
          </a:p>
        </p:txBody>
      </p:sp>
    </p:spTree>
    <p:extLst>
      <p:ext uri="{BB962C8B-B14F-4D97-AF65-F5344CB8AC3E}">
        <p14:creationId xmlns:p14="http://schemas.microsoft.com/office/powerpoint/2010/main" xmlns="" val="278006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09663"/>
            <a:ext cx="32004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143000" y="457200"/>
            <a:ext cx="674687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>
                <a:latin typeface="Calibri" pitchFamily="34" charset="0"/>
              </a:rPr>
              <a:t>Instructions for </a:t>
            </a:r>
            <a:r>
              <a:rPr lang="en-US" sz="2700" b="1" dirty="0" err="1" smtClean="0">
                <a:latin typeface="Calibri" pitchFamily="34" charset="0"/>
              </a:rPr>
              <a:t>GoToWebinar</a:t>
            </a:r>
            <a:r>
              <a:rPr lang="en-US" sz="2700" b="1" dirty="0" smtClean="0">
                <a:latin typeface="Calibri" pitchFamily="34" charset="0"/>
              </a:rPr>
              <a:t> </a:t>
            </a:r>
            <a:r>
              <a:rPr lang="en-US" sz="2700" b="1" dirty="0">
                <a:latin typeface="Calibri" pitchFamily="34" charset="0"/>
              </a:rPr>
              <a:t>Menu Window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508125"/>
            <a:ext cx="8001000" cy="3978275"/>
            <a:chOff x="672" y="768"/>
            <a:chExt cx="4704" cy="2554"/>
          </a:xfrm>
        </p:grpSpPr>
        <p:pic>
          <p:nvPicPr>
            <p:cNvPr id="1638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9" y="768"/>
              <a:ext cx="409" cy="3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0" name="Text Box 5"/>
            <p:cNvSpPr txBox="1">
              <a:spLocks noChangeArrowheads="1"/>
            </p:cNvSpPr>
            <p:nvPr/>
          </p:nvSpPr>
          <p:spPr bwMode="auto">
            <a:xfrm>
              <a:off x="1196" y="816"/>
              <a:ext cx="3763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To hide Control Panel</a:t>
              </a:r>
            </a:p>
          </p:txBody>
        </p:sp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1616"/>
              <a:ext cx="520" cy="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2" name="Text Box 7"/>
            <p:cNvSpPr txBox="1">
              <a:spLocks noChangeArrowheads="1"/>
            </p:cNvSpPr>
            <p:nvPr/>
          </p:nvSpPr>
          <p:spPr bwMode="auto">
            <a:xfrm>
              <a:off x="1254" y="1574"/>
              <a:ext cx="3498" cy="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latin typeface="Calibri" pitchFamily="34" charset="0"/>
                </a:rPr>
                <a:t>View Webinar in Full Screen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 dirty="0">
                  <a:latin typeface="Calibri" pitchFamily="34" charset="0"/>
                </a:rPr>
                <a:t>Mode/Minimize Full Screen Mode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720" y="2160"/>
              <a:ext cx="391" cy="508"/>
              <a:chOff x="521" y="1892"/>
              <a:chExt cx="525" cy="701"/>
            </a:xfrm>
          </p:grpSpPr>
          <p:pic>
            <p:nvPicPr>
              <p:cNvPr id="16401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1" y="1892"/>
                <a:ext cx="525" cy="7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6402" name="Picture 10" descr="arrow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" y="2224"/>
                <a:ext cx="354" cy="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721" y="2778"/>
              <a:ext cx="477" cy="438"/>
              <a:chOff x="433" y="2683"/>
              <a:chExt cx="617" cy="741"/>
            </a:xfrm>
          </p:grpSpPr>
          <p:pic>
            <p:nvPicPr>
              <p:cNvPr id="16399" name="Picture 1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-8083" t="-5688" r="-9093"/>
              <a:stretch>
                <a:fillRect/>
              </a:stretch>
            </p:blipFill>
            <p:spPr bwMode="auto">
              <a:xfrm>
                <a:off x="433" y="2683"/>
                <a:ext cx="617" cy="74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16400" name="Picture 13" descr="BD21298_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6240718" flipH="1">
                <a:off x="618" y="3046"/>
                <a:ext cx="291" cy="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95" name="Text Box 14"/>
            <p:cNvSpPr txBox="1">
              <a:spLocks noChangeArrowheads="1"/>
            </p:cNvSpPr>
            <p:nvPr/>
          </p:nvSpPr>
          <p:spPr bwMode="auto">
            <a:xfrm>
              <a:off x="1240" y="2183"/>
              <a:ext cx="3055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Green arrow means hand is NOT raised</a:t>
              </a:r>
              <a:r>
                <a:rPr lang="en-US">
                  <a:latin typeface="Calibri" pitchFamily="34" charset="0"/>
                </a:rPr>
                <a:t>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>
                  <a:latin typeface="Calibri" pitchFamily="34" charset="0"/>
                </a:rPr>
                <a:t> (</a:t>
              </a:r>
              <a:r>
                <a:rPr lang="en-US" sz="2000" b="1">
                  <a:latin typeface="Calibri" pitchFamily="34" charset="0"/>
                </a:rPr>
                <a:t>Click to raise your hand)</a:t>
              </a:r>
            </a:p>
          </p:txBody>
        </p:sp>
        <p:sp>
          <p:nvSpPr>
            <p:cNvPr id="16396" name="Text Box 15"/>
            <p:cNvSpPr txBox="1">
              <a:spLocks noChangeArrowheads="1"/>
            </p:cNvSpPr>
            <p:nvPr/>
          </p:nvSpPr>
          <p:spPr bwMode="auto">
            <a:xfrm>
              <a:off x="1262" y="2793"/>
              <a:ext cx="4114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b="1">
                  <a:latin typeface="Calibri" pitchFamily="34" charset="0"/>
                </a:rPr>
                <a:t>Red arrow means hand IS raised</a:t>
              </a:r>
              <a:r>
                <a:rPr lang="en-US">
                  <a:latin typeface="Calibri" pitchFamily="34" charset="0"/>
                </a:rPr>
                <a:t> 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(Click to lower your hand)</a:t>
              </a:r>
            </a:p>
          </p:txBody>
        </p:sp>
        <p:pic>
          <p:nvPicPr>
            <p:cNvPr id="16397" name="Picture 1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09" y="1200"/>
              <a:ext cx="409" cy="3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398" name="Text Box 17"/>
            <p:cNvSpPr txBox="1">
              <a:spLocks noChangeArrowheads="1"/>
            </p:cNvSpPr>
            <p:nvPr/>
          </p:nvSpPr>
          <p:spPr bwMode="auto">
            <a:xfrm>
              <a:off x="1196" y="1260"/>
              <a:ext cx="2922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Calibri" pitchFamily="34" charset="0"/>
                </a:rPr>
                <a:t>To show Control Panel</a:t>
              </a:r>
            </a:p>
          </p:txBody>
        </p:sp>
      </p:grpSp>
      <p:sp>
        <p:nvSpPr>
          <p:cNvPr id="16388" name="Text Box 18"/>
          <p:cNvSpPr txBox="1">
            <a:spLocks noChangeArrowheads="1"/>
          </p:cNvSpPr>
          <p:nvPr/>
        </p:nvSpPr>
        <p:spPr bwMode="auto">
          <a:xfrm>
            <a:off x="990600" y="5334000"/>
            <a:ext cx="76962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2000">
              <a:latin typeface="Calibri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Calibri" pitchFamily="34" charset="0"/>
              </a:rPr>
              <a:t>*</a:t>
            </a:r>
            <a:r>
              <a:rPr lang="en-US" sz="2000" b="1">
                <a:latin typeface="Calibri" pitchFamily="34" charset="0"/>
              </a:rPr>
              <a:t>Please use *6 or a mute button to silence your telephone when you are not speaking* To unmute your phone press *6 a second time. </a:t>
            </a:r>
          </a:p>
        </p:txBody>
      </p:sp>
    </p:spTree>
    <p:extLst>
      <p:ext uri="{BB962C8B-B14F-4D97-AF65-F5344CB8AC3E}">
        <p14:creationId xmlns:p14="http://schemas.microsoft.com/office/powerpoint/2010/main" xmlns="" val="26915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8600"/>
            <a:ext cx="911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latin typeface="Arial Black" pitchFamily="34" charset="0"/>
              </a:rPr>
              <a:t>Kids Integrated Data </a:t>
            </a:r>
            <a:r>
              <a:rPr lang="en-US" sz="3200" b="1" dirty="0" smtClean="0">
                <a:latin typeface="Arial Black" pitchFamily="34" charset="0"/>
              </a:rPr>
              <a:t>System</a:t>
            </a:r>
            <a:endParaRPr lang="en-US" sz="3200" b="1" dirty="0">
              <a:latin typeface="Arial Black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" y="3265261"/>
            <a:ext cx="1728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WHAT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55775" y="3514499"/>
            <a:ext cx="7527925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5000"/>
              </a:lnSpc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Integrated Individual Child/Youth Data</a:t>
            </a:r>
            <a:r>
              <a:rPr lang="en-US" sz="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/>
            </a:r>
            <a:br>
              <a:rPr lang="en-US" sz="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</a:br>
            <a:endParaRPr lang="en-US" sz="2800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Child Welfare &amp; Human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Services</a:t>
            </a: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Vital Statistics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Health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Department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of Behavioral Health (mental health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)</a:t>
            </a: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Early Intervention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  <a:p>
            <a:pPr lvl="1">
              <a:buFontTx/>
              <a:buChar char="•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Public Education</a:t>
            </a:r>
          </a:p>
          <a:p>
            <a:pPr lvl="1">
              <a:buFontTx/>
              <a:buChar char="•"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Emergency Shelter Services and Supportive Housing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841500" y="1490436"/>
            <a:ext cx="7086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University Researchers, Public Service Providers, &amp; local Foundation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1450" y="1507899"/>
            <a:ext cx="135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WHO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841500" y="2552700"/>
            <a:ext cx="8978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Co-Founders:  </a:t>
            </a:r>
            <a:r>
              <a:rPr lang="en-US" dirty="0" smtClean="0"/>
              <a:t>	John </a:t>
            </a:r>
            <a:r>
              <a:rPr lang="en-US" dirty="0" err="1"/>
              <a:t>Fantuzzo</a:t>
            </a:r>
            <a:r>
              <a:rPr lang="en-US" dirty="0"/>
              <a:t>, Dennis </a:t>
            </a:r>
            <a:r>
              <a:rPr lang="en-US" dirty="0" err="1"/>
              <a:t>Culhane</a:t>
            </a:r>
            <a:r>
              <a:rPr lang="en-US" dirty="0"/>
              <a:t>, &amp; Trevor </a:t>
            </a:r>
            <a:r>
              <a:rPr lang="en-US" dirty="0" smtClean="0"/>
              <a:t>Hadley; </a:t>
            </a:r>
            <a:br>
              <a:rPr lang="en-US" dirty="0" smtClean="0"/>
            </a:br>
            <a:r>
              <a:rPr lang="en-US" dirty="0" smtClean="0"/>
              <a:t>		University of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394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6200"/>
            <a:ext cx="8407400" cy="1143000"/>
          </a:xfrm>
        </p:spPr>
        <p:txBody>
          <a:bodyPr/>
          <a:lstStyle/>
          <a:p>
            <a:r>
              <a:rPr lang="en-US" sz="3200" dirty="0">
                <a:solidFill>
                  <a:srgbClr val="003399"/>
                </a:solidFill>
              </a:rPr>
              <a:t>Value of Building Research Capacity with Municipal Administrative Data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0000"/>
              </a:spcBef>
            </a:pPr>
            <a:r>
              <a:rPr lang="en-US" sz="2400" b="1" dirty="0" smtClean="0">
                <a:solidFill>
                  <a:srgbClr val="003399"/>
                </a:solidFill>
              </a:rPr>
              <a:t>It is </a:t>
            </a:r>
            <a:r>
              <a:rPr lang="en-US" sz="2400" b="1" dirty="0" smtClean="0">
                <a:solidFill>
                  <a:srgbClr val="CC0066"/>
                </a:solidFill>
              </a:rPr>
              <a:t>there</a:t>
            </a:r>
            <a:r>
              <a:rPr lang="en-US" sz="2400" b="1" dirty="0" smtClean="0">
                <a:solidFill>
                  <a:srgbClr val="003399"/>
                </a:solidFill>
              </a:rPr>
              <a:t>.</a:t>
            </a:r>
          </a:p>
          <a:p>
            <a:pPr>
              <a:spcBef>
                <a:spcPct val="40000"/>
              </a:spcBef>
            </a:pPr>
            <a:r>
              <a:rPr lang="en-US" sz="2400" b="1" dirty="0" smtClean="0">
                <a:solidFill>
                  <a:srgbClr val="003399"/>
                </a:solidFill>
              </a:rPr>
              <a:t>An </a:t>
            </a:r>
            <a:r>
              <a:rPr lang="en-US" sz="2400" b="1" dirty="0" smtClean="0">
                <a:solidFill>
                  <a:srgbClr val="CC0066"/>
                </a:solidFill>
              </a:rPr>
              <a:t>infrastructure exists</a:t>
            </a:r>
            <a:r>
              <a:rPr lang="en-US" sz="2400" b="1" dirty="0" smtClean="0">
                <a:solidFill>
                  <a:srgbClr val="003399"/>
                </a:solidFill>
              </a:rPr>
              <a:t> to collect it and maintain it.</a:t>
            </a:r>
          </a:p>
          <a:p>
            <a:pPr>
              <a:spcBef>
                <a:spcPct val="40000"/>
              </a:spcBef>
            </a:pPr>
            <a:r>
              <a:rPr lang="en-US" sz="2400" b="1" dirty="0" smtClean="0">
                <a:solidFill>
                  <a:srgbClr val="003399"/>
                </a:solidFill>
              </a:rPr>
              <a:t>It can be used to </a:t>
            </a:r>
            <a:r>
              <a:rPr lang="en-US" sz="2400" b="1" dirty="0" smtClean="0">
                <a:solidFill>
                  <a:srgbClr val="CC0066"/>
                </a:solidFill>
              </a:rPr>
              <a:t>inform decisions</a:t>
            </a:r>
            <a:r>
              <a:rPr lang="en-US" sz="2400" b="1" dirty="0" smtClean="0">
                <a:solidFill>
                  <a:srgbClr val="003399"/>
                </a:solidFill>
              </a:rPr>
              <a:t> at multiple levels</a:t>
            </a:r>
          </a:p>
          <a:p>
            <a:pPr>
              <a:spcBef>
                <a:spcPct val="40000"/>
              </a:spcBef>
            </a:pPr>
            <a:r>
              <a:rPr lang="en-US" sz="2400" b="1" dirty="0" smtClean="0">
                <a:solidFill>
                  <a:srgbClr val="003399"/>
                </a:solidFill>
              </a:rPr>
              <a:t>It can be used to </a:t>
            </a:r>
            <a:r>
              <a:rPr lang="en-US" sz="2400" b="1" dirty="0" smtClean="0">
                <a:solidFill>
                  <a:srgbClr val="CC0066"/>
                </a:solidFill>
              </a:rPr>
              <a:t>build comprehensive models</a:t>
            </a:r>
            <a:r>
              <a:rPr lang="en-US" sz="2400" b="1" dirty="0" smtClean="0">
                <a:solidFill>
                  <a:srgbClr val="003399"/>
                </a:solidFill>
              </a:rPr>
              <a:t> to foster understanding and to </a:t>
            </a:r>
            <a:r>
              <a:rPr lang="en-US" sz="2400" b="1" dirty="0" smtClean="0">
                <a:solidFill>
                  <a:srgbClr val="CC0066"/>
                </a:solidFill>
              </a:rPr>
              <a:t>stimulate strategic planning</a:t>
            </a:r>
            <a:r>
              <a:rPr lang="en-US" sz="2400" b="1" dirty="0" smtClean="0">
                <a:solidFill>
                  <a:srgbClr val="003399"/>
                </a:solidFill>
              </a:rPr>
              <a:t>. </a:t>
            </a:r>
          </a:p>
          <a:p>
            <a:pPr>
              <a:spcBef>
                <a:spcPct val="40000"/>
              </a:spcBef>
            </a:pPr>
            <a:r>
              <a:rPr lang="en-US" sz="2400" b="1" dirty="0" smtClean="0">
                <a:solidFill>
                  <a:srgbClr val="003399"/>
                </a:solidFill>
              </a:rPr>
              <a:t>It can create </a:t>
            </a:r>
            <a:r>
              <a:rPr lang="en-US" sz="2400" b="1" dirty="0" smtClean="0">
                <a:solidFill>
                  <a:srgbClr val="CC0066"/>
                </a:solidFill>
              </a:rPr>
              <a:t>dialogue across agencies</a:t>
            </a:r>
            <a:r>
              <a:rPr lang="en-US" sz="2400" b="1" dirty="0" smtClean="0">
                <a:solidFill>
                  <a:srgbClr val="003399"/>
                </a:solidFill>
              </a:rPr>
              <a:t> serving the same populations of children.</a:t>
            </a:r>
          </a:p>
          <a:p>
            <a:pPr>
              <a:spcBef>
                <a:spcPct val="40000"/>
              </a:spcBef>
            </a:pPr>
            <a:r>
              <a:rPr lang="en-US" sz="2400" b="1" dirty="0" smtClean="0">
                <a:solidFill>
                  <a:srgbClr val="003399"/>
                </a:solidFill>
              </a:rPr>
              <a:t>It can be used to share with the community to build support and </a:t>
            </a:r>
            <a:r>
              <a:rPr lang="en-US" sz="2400" b="1" dirty="0" smtClean="0">
                <a:solidFill>
                  <a:srgbClr val="CC0066"/>
                </a:solidFill>
              </a:rPr>
              <a:t>focus community-wide action</a:t>
            </a:r>
          </a:p>
          <a:p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53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14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Challenges of Collaboration: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 Tale of Two Realities</a:t>
            </a:r>
          </a:p>
        </p:txBody>
      </p:sp>
      <p:pic>
        <p:nvPicPr>
          <p:cNvPr id="6" name="Picture 3" descr="MCj0078711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57550" y="3930650"/>
            <a:ext cx="1128713" cy="27368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MCj00787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 flipH="1">
            <a:off x="4694238" y="3984625"/>
            <a:ext cx="1084262" cy="2628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727075" y="1511300"/>
            <a:ext cx="3200400" cy="31242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5073650" y="1466850"/>
            <a:ext cx="3200400" cy="3124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524500" y="2205038"/>
            <a:ext cx="2405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Academic Research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68338" y="2170113"/>
            <a:ext cx="33131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Government Policy &amp;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8988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Cj0078711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57550" y="3930650"/>
            <a:ext cx="1128713" cy="27368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200025"/>
            <a:ext cx="33131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Government Policy &amp; Practice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94138" y="200025"/>
            <a:ext cx="5037137" cy="3344863"/>
          </a:xfrm>
          <a:prstGeom prst="cloudCallout">
            <a:avLst>
              <a:gd name="adj1" fmla="val -43602"/>
              <a:gd name="adj2" fmla="val 67606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20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16450" y="677863"/>
            <a:ext cx="37576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Data infrastructure?</a:t>
            </a:r>
          </a:p>
          <a:p>
            <a:pPr>
              <a:spcBef>
                <a:spcPct val="50000"/>
              </a:spcBef>
            </a:pPr>
            <a:r>
              <a:rPr lang="en-US" sz="3200"/>
              <a:t>Research capacity?</a:t>
            </a:r>
          </a:p>
        </p:txBody>
      </p:sp>
    </p:spTree>
    <p:extLst>
      <p:ext uri="{BB962C8B-B14F-4D97-AF65-F5344CB8AC3E}">
        <p14:creationId xmlns:p14="http://schemas.microsoft.com/office/powerpoint/2010/main" xmlns="" val="254729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 flipH="1">
            <a:off x="261938" y="250825"/>
            <a:ext cx="5673725" cy="2981325"/>
          </a:xfrm>
          <a:prstGeom prst="cloudCallout">
            <a:avLst>
              <a:gd name="adj1" fmla="val -31199"/>
              <a:gd name="adj2" fmla="val 80935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200"/>
          </a:p>
        </p:txBody>
      </p:sp>
      <p:pic>
        <p:nvPicPr>
          <p:cNvPr id="5" name="Picture 3" descr="MCj00787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694238" y="3984625"/>
            <a:ext cx="10842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553200" y="184151"/>
            <a:ext cx="24050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Academic Research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3400" y="826294"/>
            <a:ext cx="552266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Time for partnerships?</a:t>
            </a:r>
          </a:p>
          <a:p>
            <a:endParaRPr lang="en-US" sz="1000" dirty="0"/>
          </a:p>
          <a:p>
            <a:r>
              <a:rPr lang="en-US" sz="3200" dirty="0" smtClean="0"/>
              <a:t>You want the answer </a:t>
            </a:r>
            <a:r>
              <a:rPr lang="en-US" sz="3200" i="1" dirty="0" smtClean="0"/>
              <a:t>When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5037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5073650" y="1466850"/>
            <a:ext cx="3200400" cy="3124200"/>
          </a:xfrm>
          <a:prstGeom prst="ellipse">
            <a:avLst/>
          </a:prstGeom>
          <a:solidFill>
            <a:srgbClr val="FFCCCC">
              <a:alpha val="52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551488" y="2606675"/>
            <a:ext cx="2405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2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Research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727075" y="1511300"/>
            <a:ext cx="3200400" cy="3124200"/>
          </a:xfrm>
          <a:prstGeom prst="ellipse">
            <a:avLst/>
          </a:prstGeom>
          <a:solidFill>
            <a:srgbClr val="CC99FF">
              <a:alpha val="50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93738" y="2624138"/>
            <a:ext cx="33131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>
                    <a:alpha val="50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Policy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228600"/>
            <a:ext cx="8824912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 i="1" dirty="0">
                <a:solidFill>
                  <a:schemeClr val="tx2"/>
                </a:solidFill>
              </a:rPr>
              <a:t>Integration</a:t>
            </a:r>
            <a:r>
              <a:rPr lang="en-US" sz="4400" dirty="0">
                <a:solidFill>
                  <a:schemeClr val="tx2"/>
                </a:solidFill>
              </a:rPr>
              <a:t> of Diverse Realities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2916238" y="2738438"/>
            <a:ext cx="3219450" cy="3124200"/>
            <a:chOff x="1885" y="2095"/>
            <a:chExt cx="2028" cy="1968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88" y="2095"/>
              <a:ext cx="2016" cy="1968"/>
            </a:xfrm>
            <a:prstGeom prst="ellipse">
              <a:avLst/>
            </a:prstGeom>
            <a:solidFill>
              <a:srgbClr val="FF3399">
                <a:alpha val="46001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85" y="2651"/>
              <a:ext cx="2028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6000">
                  <a:latin typeface="Arial Black" pitchFamily="34" charset="0"/>
                </a:rPr>
                <a:t>KIDS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089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90564E-6 L -0.10625 1.9056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63737E-6 L -0.10052 -0.056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282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8002E-6 L 0.10886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2183E-6 L 0.1033 -0.05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25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71475" y="1757363"/>
            <a:ext cx="5114925" cy="4098925"/>
            <a:chOff x="234" y="1107"/>
            <a:chExt cx="3222" cy="2582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234" y="2903"/>
              <a:ext cx="3222" cy="786"/>
              <a:chOff x="1194" y="2849"/>
              <a:chExt cx="3222" cy="786"/>
            </a:xfrm>
          </p:grpSpPr>
          <p:grpSp>
            <p:nvGrpSpPr>
              <p:cNvPr id="26" name="Group 3"/>
              <p:cNvGrpSpPr>
                <a:grpSpLocks/>
              </p:cNvGrpSpPr>
              <p:nvPr/>
            </p:nvGrpSpPr>
            <p:grpSpPr bwMode="auto">
              <a:xfrm>
                <a:off x="1194" y="2849"/>
                <a:ext cx="3222" cy="786"/>
                <a:chOff x="1194" y="2849"/>
                <a:chExt cx="3222" cy="786"/>
              </a:xfrm>
            </p:grpSpPr>
            <p:sp>
              <p:nvSpPr>
                <p:cNvPr id="28" name="Freeform 4"/>
                <p:cNvSpPr>
                  <a:spLocks/>
                </p:cNvSpPr>
                <p:nvPr/>
              </p:nvSpPr>
              <p:spPr bwMode="auto">
                <a:xfrm>
                  <a:off x="1452" y="2849"/>
                  <a:ext cx="2648" cy="336"/>
                </a:xfrm>
                <a:custGeom>
                  <a:avLst/>
                  <a:gdLst>
                    <a:gd name="T0" fmla="*/ 0 w 2648"/>
                    <a:gd name="T1" fmla="*/ 336 h 336"/>
                    <a:gd name="T2" fmla="*/ 2396 w 2648"/>
                    <a:gd name="T3" fmla="*/ 336 h 336"/>
                    <a:gd name="T4" fmla="*/ 2648 w 2648"/>
                    <a:gd name="T5" fmla="*/ 0 h 336"/>
                    <a:gd name="T6" fmla="*/ 339 w 2648"/>
                    <a:gd name="T7" fmla="*/ 0 h 336"/>
                    <a:gd name="T8" fmla="*/ 0 w 2648"/>
                    <a:gd name="T9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48" h="336">
                      <a:moveTo>
                        <a:pt x="0" y="336"/>
                      </a:moveTo>
                      <a:lnTo>
                        <a:pt x="2396" y="336"/>
                      </a:lnTo>
                      <a:lnTo>
                        <a:pt x="2648" y="0"/>
                      </a:lnTo>
                      <a:lnTo>
                        <a:pt x="339" y="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800080"/>
                </a:solidFill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9" name="Group 5"/>
                <p:cNvGrpSpPr>
                  <a:grpSpLocks/>
                </p:cNvGrpSpPr>
                <p:nvPr/>
              </p:nvGrpSpPr>
              <p:grpSpPr bwMode="auto">
                <a:xfrm>
                  <a:off x="1194" y="2849"/>
                  <a:ext cx="3222" cy="786"/>
                  <a:chOff x="1194" y="2849"/>
                  <a:chExt cx="3222" cy="786"/>
                </a:xfrm>
              </p:grpSpPr>
              <p:sp>
                <p:nvSpPr>
                  <p:cNvPr id="30" name="Freeform 6"/>
                  <p:cNvSpPr>
                    <a:spLocks/>
                  </p:cNvSpPr>
                  <p:nvPr/>
                </p:nvSpPr>
                <p:spPr bwMode="auto">
                  <a:xfrm>
                    <a:off x="3848" y="2849"/>
                    <a:ext cx="568" cy="785"/>
                  </a:xfrm>
                  <a:custGeom>
                    <a:avLst/>
                    <a:gdLst>
                      <a:gd name="T0" fmla="*/ 269 w 568"/>
                      <a:gd name="T1" fmla="*/ 785 h 785"/>
                      <a:gd name="T2" fmla="*/ 0 w 568"/>
                      <a:gd name="T3" fmla="*/ 335 h 785"/>
                      <a:gd name="T4" fmla="*/ 252 w 568"/>
                      <a:gd name="T5" fmla="*/ 0 h 785"/>
                      <a:gd name="T6" fmla="*/ 568 w 568"/>
                      <a:gd name="T7" fmla="*/ 391 h 785"/>
                      <a:gd name="T8" fmla="*/ 269 w 568"/>
                      <a:gd name="T9" fmla="*/ 785 h 7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68" h="785">
                        <a:moveTo>
                          <a:pt x="269" y="785"/>
                        </a:moveTo>
                        <a:lnTo>
                          <a:pt x="0" y="335"/>
                        </a:lnTo>
                        <a:lnTo>
                          <a:pt x="252" y="0"/>
                        </a:lnTo>
                        <a:lnTo>
                          <a:pt x="568" y="391"/>
                        </a:lnTo>
                        <a:lnTo>
                          <a:pt x="269" y="785"/>
                        </a:lnTo>
                        <a:close/>
                      </a:path>
                    </a:pathLst>
                  </a:custGeom>
                  <a:solidFill>
                    <a:srgbClr val="FF5FBF"/>
                  </a:solidFill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7"/>
                  <p:cNvSpPr>
                    <a:spLocks/>
                  </p:cNvSpPr>
                  <p:nvPr/>
                </p:nvSpPr>
                <p:spPr bwMode="auto">
                  <a:xfrm>
                    <a:off x="1194" y="3184"/>
                    <a:ext cx="2924" cy="451"/>
                  </a:xfrm>
                  <a:custGeom>
                    <a:avLst/>
                    <a:gdLst>
                      <a:gd name="T0" fmla="*/ 257 w 2924"/>
                      <a:gd name="T1" fmla="*/ 0 h 451"/>
                      <a:gd name="T2" fmla="*/ 2653 w 2924"/>
                      <a:gd name="T3" fmla="*/ 0 h 451"/>
                      <a:gd name="T4" fmla="*/ 2924 w 2924"/>
                      <a:gd name="T5" fmla="*/ 451 h 451"/>
                      <a:gd name="T6" fmla="*/ 0 w 2924"/>
                      <a:gd name="T7" fmla="*/ 451 h 451"/>
                      <a:gd name="T8" fmla="*/ 257 w 2924"/>
                      <a:gd name="T9" fmla="*/ 0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24" h="451">
                        <a:moveTo>
                          <a:pt x="257" y="0"/>
                        </a:moveTo>
                        <a:lnTo>
                          <a:pt x="2653" y="0"/>
                        </a:lnTo>
                        <a:lnTo>
                          <a:pt x="2924" y="451"/>
                        </a:lnTo>
                        <a:lnTo>
                          <a:pt x="0" y="451"/>
                        </a:lnTo>
                        <a:lnTo>
                          <a:pt x="257" y="0"/>
                        </a:lnTo>
                        <a:close/>
                      </a:path>
                    </a:pathLst>
                  </a:custGeom>
                  <a:solidFill>
                    <a:srgbClr val="FF00FF"/>
                  </a:solidFill>
                  <a:ln w="142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" name="Text Box 8"/>
              <p:cNvSpPr txBox="1">
                <a:spLocks noChangeArrowheads="1"/>
              </p:cNvSpPr>
              <p:nvPr/>
            </p:nvSpPr>
            <p:spPr bwMode="auto">
              <a:xfrm>
                <a:off x="1599" y="3274"/>
                <a:ext cx="21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800" b="1"/>
                  <a:t>GET</a:t>
                </a: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593" y="2457"/>
              <a:ext cx="502" cy="711"/>
            </a:xfrm>
            <a:custGeom>
              <a:avLst/>
              <a:gdLst>
                <a:gd name="T0" fmla="*/ 256 w 502"/>
                <a:gd name="T1" fmla="*/ 711 h 711"/>
                <a:gd name="T2" fmla="*/ 0 w 502"/>
                <a:gd name="T3" fmla="*/ 249 h 711"/>
                <a:gd name="T4" fmla="*/ 187 w 502"/>
                <a:gd name="T5" fmla="*/ 0 h 711"/>
                <a:gd name="T6" fmla="*/ 502 w 502"/>
                <a:gd name="T7" fmla="*/ 392 h 711"/>
                <a:gd name="T8" fmla="*/ 256 w 502"/>
                <a:gd name="T9" fmla="*/ 7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2" h="711">
                  <a:moveTo>
                    <a:pt x="256" y="711"/>
                  </a:moveTo>
                  <a:lnTo>
                    <a:pt x="0" y="249"/>
                  </a:lnTo>
                  <a:lnTo>
                    <a:pt x="187" y="0"/>
                  </a:lnTo>
                  <a:lnTo>
                    <a:pt x="502" y="392"/>
                  </a:lnTo>
                  <a:lnTo>
                    <a:pt x="256" y="711"/>
                  </a:lnTo>
                  <a:close/>
                </a:path>
              </a:pathLst>
            </a:custGeom>
            <a:solidFill>
              <a:srgbClr val="FF5F7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792" y="2457"/>
              <a:ext cx="1989" cy="250"/>
            </a:xfrm>
            <a:custGeom>
              <a:avLst/>
              <a:gdLst>
                <a:gd name="T0" fmla="*/ 0 w 1989"/>
                <a:gd name="T1" fmla="*/ 250 h 250"/>
                <a:gd name="T2" fmla="*/ 1802 w 1989"/>
                <a:gd name="T3" fmla="*/ 250 h 250"/>
                <a:gd name="T4" fmla="*/ 1989 w 1989"/>
                <a:gd name="T5" fmla="*/ 0 h 250"/>
                <a:gd name="T6" fmla="*/ 356 w 1989"/>
                <a:gd name="T7" fmla="*/ 1 h 250"/>
                <a:gd name="T8" fmla="*/ 0 w 1989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9" h="250">
                  <a:moveTo>
                    <a:pt x="0" y="250"/>
                  </a:moveTo>
                  <a:lnTo>
                    <a:pt x="1802" y="250"/>
                  </a:lnTo>
                  <a:lnTo>
                    <a:pt x="1989" y="0"/>
                  </a:lnTo>
                  <a:lnTo>
                    <a:pt x="356" y="1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800000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540" y="2706"/>
              <a:ext cx="2309" cy="462"/>
            </a:xfrm>
            <a:custGeom>
              <a:avLst/>
              <a:gdLst>
                <a:gd name="T0" fmla="*/ 0 w 2309"/>
                <a:gd name="T1" fmla="*/ 462 h 462"/>
                <a:gd name="T2" fmla="*/ 2309 w 2309"/>
                <a:gd name="T3" fmla="*/ 462 h 462"/>
                <a:gd name="T4" fmla="*/ 2053 w 2309"/>
                <a:gd name="T5" fmla="*/ 0 h 462"/>
                <a:gd name="T6" fmla="*/ 253 w 2309"/>
                <a:gd name="T7" fmla="*/ 0 h 462"/>
                <a:gd name="T8" fmla="*/ 0 w 2309"/>
                <a:gd name="T9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9" h="462">
                  <a:moveTo>
                    <a:pt x="0" y="462"/>
                  </a:moveTo>
                  <a:lnTo>
                    <a:pt x="2309" y="462"/>
                  </a:lnTo>
                  <a:lnTo>
                    <a:pt x="2053" y="0"/>
                  </a:lnTo>
                  <a:lnTo>
                    <a:pt x="253" y="0"/>
                  </a:lnTo>
                  <a:lnTo>
                    <a:pt x="0" y="462"/>
                  </a:lnTo>
                  <a:close/>
                </a:path>
              </a:pathLst>
            </a:custGeom>
            <a:solidFill>
              <a:srgbClr val="FF001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1056" y="2792"/>
              <a:ext cx="182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INTEGRATE    </a:t>
              </a:r>
            </a:p>
          </p:txBody>
        </p: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1458" y="1107"/>
              <a:ext cx="578" cy="456"/>
              <a:chOff x="2394" y="1069"/>
              <a:chExt cx="578" cy="456"/>
            </a:xfrm>
          </p:grpSpPr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2653" y="1069"/>
                <a:ext cx="319" cy="456"/>
              </a:xfrm>
              <a:custGeom>
                <a:avLst/>
                <a:gdLst>
                  <a:gd name="T0" fmla="*/ 259 w 319"/>
                  <a:gd name="T1" fmla="*/ 456 h 456"/>
                  <a:gd name="T2" fmla="*/ 319 w 319"/>
                  <a:gd name="T3" fmla="*/ 386 h 456"/>
                  <a:gd name="T4" fmla="*/ 0 w 319"/>
                  <a:gd name="T5" fmla="*/ 0 h 456"/>
                  <a:gd name="T6" fmla="*/ 259 w 319"/>
                  <a:gd name="T7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9" h="456">
                    <a:moveTo>
                      <a:pt x="259" y="456"/>
                    </a:moveTo>
                    <a:lnTo>
                      <a:pt x="319" y="386"/>
                    </a:lnTo>
                    <a:lnTo>
                      <a:pt x="0" y="0"/>
                    </a:lnTo>
                    <a:lnTo>
                      <a:pt x="259" y="456"/>
                    </a:lnTo>
                    <a:close/>
                  </a:path>
                </a:pathLst>
              </a:custGeom>
              <a:solidFill>
                <a:srgbClr val="FFBF1F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2394" y="1069"/>
                <a:ext cx="518" cy="456"/>
              </a:xfrm>
              <a:custGeom>
                <a:avLst/>
                <a:gdLst>
                  <a:gd name="T0" fmla="*/ 0 w 518"/>
                  <a:gd name="T1" fmla="*/ 456 h 456"/>
                  <a:gd name="T2" fmla="*/ 518 w 518"/>
                  <a:gd name="T3" fmla="*/ 456 h 456"/>
                  <a:gd name="T4" fmla="*/ 259 w 518"/>
                  <a:gd name="T5" fmla="*/ 0 h 456"/>
                  <a:gd name="T6" fmla="*/ 0 w 518"/>
                  <a:gd name="T7" fmla="*/ 45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18" h="456">
                    <a:moveTo>
                      <a:pt x="0" y="456"/>
                    </a:moveTo>
                    <a:lnTo>
                      <a:pt x="518" y="456"/>
                    </a:lnTo>
                    <a:lnTo>
                      <a:pt x="259" y="0"/>
                    </a:lnTo>
                    <a:lnTo>
                      <a:pt x="0" y="456"/>
                    </a:lnTo>
                    <a:close/>
                  </a:path>
                </a:pathLst>
              </a:custGeom>
              <a:solidFill>
                <a:srgbClr val="FF9F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6"/>
            <p:cNvGrpSpPr>
              <a:grpSpLocks/>
            </p:cNvGrpSpPr>
            <p:nvPr/>
          </p:nvGrpSpPr>
          <p:grpSpPr bwMode="auto">
            <a:xfrm>
              <a:off x="835" y="2017"/>
              <a:ext cx="1898" cy="617"/>
              <a:chOff x="1795" y="1963"/>
              <a:chExt cx="1898" cy="617"/>
            </a:xfrm>
          </p:grpSpPr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3255" y="1963"/>
                <a:ext cx="438" cy="616"/>
              </a:xfrm>
              <a:custGeom>
                <a:avLst/>
                <a:gdLst>
                  <a:gd name="T0" fmla="*/ 0 w 438"/>
                  <a:gd name="T1" fmla="*/ 167 h 616"/>
                  <a:gd name="T2" fmla="*/ 260 w 438"/>
                  <a:gd name="T3" fmla="*/ 616 h 616"/>
                  <a:gd name="T4" fmla="*/ 438 w 438"/>
                  <a:gd name="T5" fmla="*/ 386 h 616"/>
                  <a:gd name="T6" fmla="*/ 126 w 438"/>
                  <a:gd name="T7" fmla="*/ 0 h 616"/>
                  <a:gd name="T8" fmla="*/ 0 w 438"/>
                  <a:gd name="T9" fmla="*/ 167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616">
                    <a:moveTo>
                      <a:pt x="0" y="167"/>
                    </a:moveTo>
                    <a:lnTo>
                      <a:pt x="260" y="616"/>
                    </a:lnTo>
                    <a:lnTo>
                      <a:pt x="438" y="386"/>
                    </a:lnTo>
                    <a:lnTo>
                      <a:pt x="126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CC99FF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2051" y="1963"/>
                <a:ext cx="1329" cy="166"/>
              </a:xfrm>
              <a:custGeom>
                <a:avLst/>
                <a:gdLst>
                  <a:gd name="T0" fmla="*/ 0 w 1329"/>
                  <a:gd name="T1" fmla="*/ 166 h 166"/>
                  <a:gd name="T2" fmla="*/ 1202 w 1329"/>
                  <a:gd name="T3" fmla="*/ 166 h 166"/>
                  <a:gd name="T4" fmla="*/ 1329 w 1329"/>
                  <a:gd name="T5" fmla="*/ 0 h 166"/>
                  <a:gd name="T6" fmla="*/ 336 w 1329"/>
                  <a:gd name="T7" fmla="*/ 0 h 166"/>
                  <a:gd name="T8" fmla="*/ 0 w 1329"/>
                  <a:gd name="T9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9" h="166">
                    <a:moveTo>
                      <a:pt x="0" y="166"/>
                    </a:moveTo>
                    <a:lnTo>
                      <a:pt x="1202" y="166"/>
                    </a:lnTo>
                    <a:lnTo>
                      <a:pt x="1329" y="0"/>
                    </a:lnTo>
                    <a:lnTo>
                      <a:pt x="336" y="0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rgbClr val="CC99FF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1795" y="2129"/>
                <a:ext cx="1719" cy="451"/>
              </a:xfrm>
              <a:custGeom>
                <a:avLst/>
                <a:gdLst>
                  <a:gd name="T0" fmla="*/ 0 w 1719"/>
                  <a:gd name="T1" fmla="*/ 451 h 451"/>
                  <a:gd name="T2" fmla="*/ 1719 w 1719"/>
                  <a:gd name="T3" fmla="*/ 451 h 451"/>
                  <a:gd name="T4" fmla="*/ 1458 w 1719"/>
                  <a:gd name="T5" fmla="*/ 0 h 451"/>
                  <a:gd name="T6" fmla="*/ 256 w 1719"/>
                  <a:gd name="T7" fmla="*/ 0 h 451"/>
                  <a:gd name="T8" fmla="*/ 0 w 1719"/>
                  <a:gd name="T9" fmla="*/ 451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9" h="451">
                    <a:moveTo>
                      <a:pt x="0" y="451"/>
                    </a:moveTo>
                    <a:lnTo>
                      <a:pt x="1719" y="451"/>
                    </a:lnTo>
                    <a:lnTo>
                      <a:pt x="1458" y="0"/>
                    </a:lnTo>
                    <a:lnTo>
                      <a:pt x="256" y="0"/>
                    </a:lnTo>
                    <a:lnTo>
                      <a:pt x="0" y="451"/>
                    </a:lnTo>
                    <a:close/>
                  </a:path>
                </a:pathLst>
              </a:custGeom>
              <a:solidFill>
                <a:srgbClr val="CC99FF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1135" y="1568"/>
              <a:ext cx="1237" cy="540"/>
              <a:chOff x="2095" y="1514"/>
              <a:chExt cx="1237" cy="540"/>
            </a:xfrm>
          </p:grpSpPr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2955" y="1515"/>
                <a:ext cx="377" cy="539"/>
              </a:xfrm>
              <a:custGeom>
                <a:avLst/>
                <a:gdLst>
                  <a:gd name="T0" fmla="*/ 258 w 377"/>
                  <a:gd name="T1" fmla="*/ 539 h 539"/>
                  <a:gd name="T2" fmla="*/ 377 w 377"/>
                  <a:gd name="T3" fmla="*/ 384 h 539"/>
                  <a:gd name="T4" fmla="*/ 65 w 377"/>
                  <a:gd name="T5" fmla="*/ 0 h 539"/>
                  <a:gd name="T6" fmla="*/ 0 w 377"/>
                  <a:gd name="T7" fmla="*/ 81 h 539"/>
                  <a:gd name="T8" fmla="*/ 258 w 377"/>
                  <a:gd name="T9" fmla="*/ 539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7" h="539">
                    <a:moveTo>
                      <a:pt x="258" y="539"/>
                    </a:moveTo>
                    <a:lnTo>
                      <a:pt x="377" y="384"/>
                    </a:lnTo>
                    <a:lnTo>
                      <a:pt x="65" y="0"/>
                    </a:lnTo>
                    <a:lnTo>
                      <a:pt x="0" y="81"/>
                    </a:lnTo>
                    <a:lnTo>
                      <a:pt x="258" y="539"/>
                    </a:lnTo>
                    <a:close/>
                  </a:path>
                </a:pathLst>
              </a:custGeom>
              <a:solidFill>
                <a:srgbClr val="FF9F7F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2356" y="1514"/>
                <a:ext cx="663" cy="81"/>
              </a:xfrm>
              <a:custGeom>
                <a:avLst/>
                <a:gdLst>
                  <a:gd name="T0" fmla="*/ 0 w 663"/>
                  <a:gd name="T1" fmla="*/ 81 h 81"/>
                  <a:gd name="T2" fmla="*/ 598 w 663"/>
                  <a:gd name="T3" fmla="*/ 81 h 81"/>
                  <a:gd name="T4" fmla="*/ 663 w 663"/>
                  <a:gd name="T5" fmla="*/ 0 h 81"/>
                  <a:gd name="T6" fmla="*/ 207 w 663"/>
                  <a:gd name="T7" fmla="*/ 0 h 81"/>
                  <a:gd name="T8" fmla="*/ 0 w 663"/>
                  <a:gd name="T9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3" h="81">
                    <a:moveTo>
                      <a:pt x="0" y="81"/>
                    </a:moveTo>
                    <a:lnTo>
                      <a:pt x="598" y="81"/>
                    </a:lnTo>
                    <a:lnTo>
                      <a:pt x="663" y="0"/>
                    </a:lnTo>
                    <a:lnTo>
                      <a:pt x="207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BF3F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3"/>
              <p:cNvSpPr>
                <a:spLocks/>
              </p:cNvSpPr>
              <p:nvPr/>
            </p:nvSpPr>
            <p:spPr bwMode="auto">
              <a:xfrm>
                <a:off x="2095" y="1595"/>
                <a:ext cx="1118" cy="459"/>
              </a:xfrm>
              <a:custGeom>
                <a:avLst/>
                <a:gdLst>
                  <a:gd name="T0" fmla="*/ 0 w 1118"/>
                  <a:gd name="T1" fmla="*/ 459 h 459"/>
                  <a:gd name="T2" fmla="*/ 1118 w 1118"/>
                  <a:gd name="T3" fmla="*/ 459 h 459"/>
                  <a:gd name="T4" fmla="*/ 859 w 1118"/>
                  <a:gd name="T5" fmla="*/ 0 h 459"/>
                  <a:gd name="T6" fmla="*/ 260 w 1118"/>
                  <a:gd name="T7" fmla="*/ 0 h 459"/>
                  <a:gd name="T8" fmla="*/ 0 w 1118"/>
                  <a:gd name="T9" fmla="*/ 45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8" h="459">
                    <a:moveTo>
                      <a:pt x="0" y="459"/>
                    </a:moveTo>
                    <a:lnTo>
                      <a:pt x="1118" y="459"/>
                    </a:lnTo>
                    <a:lnTo>
                      <a:pt x="859" y="0"/>
                    </a:lnTo>
                    <a:lnTo>
                      <a:pt x="260" y="0"/>
                    </a:lnTo>
                    <a:lnTo>
                      <a:pt x="0" y="459"/>
                    </a:lnTo>
                    <a:close/>
                  </a:path>
                </a:pathLst>
              </a:custGeom>
              <a:solidFill>
                <a:srgbClr val="FF5F00"/>
              </a:solidFill>
              <a:ln w="142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730" y="2284"/>
              <a:ext cx="19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2800" b="1"/>
                <a:t>USE</a:t>
              </a: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1038" y="183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SHARE</a:t>
              </a:r>
            </a:p>
          </p:txBody>
        </p: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1346" y="1189"/>
              <a:ext cx="768" cy="366"/>
              <a:chOff x="2366" y="865"/>
              <a:chExt cx="768" cy="366"/>
            </a:xfrm>
          </p:grpSpPr>
          <p:sp>
            <p:nvSpPr>
              <p:cNvPr id="16" name="Text Box 27"/>
              <p:cNvSpPr txBox="1">
                <a:spLocks noChangeArrowheads="1"/>
              </p:cNvSpPr>
              <p:nvPr/>
            </p:nvSpPr>
            <p:spPr bwMode="auto">
              <a:xfrm>
                <a:off x="2366" y="1058"/>
                <a:ext cx="76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latin typeface="Tahoma" pitchFamily="34" charset="0"/>
                  </a:rPr>
                  <a:t>Improve</a:t>
                </a:r>
              </a:p>
            </p:txBody>
          </p:sp>
          <p:pic>
            <p:nvPicPr>
              <p:cNvPr id="17" name="Picture 28" descr="m4jtokya[1]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0" y="865"/>
                <a:ext cx="211" cy="2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5562600" y="4779963"/>
            <a:ext cx="33682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Legal &amp; ethical agreements</a:t>
            </a:r>
            <a:b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get individual data from </a:t>
            </a:r>
          </a:p>
          <a:p>
            <a:pPr eaLnBrk="0" hangingPunct="0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multiple municipal agencies</a:t>
            </a: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4949825" y="3946525"/>
            <a:ext cx="3836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Scientific processes to integrate </a:t>
            </a:r>
            <a:b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with precision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4168775" y="3336925"/>
            <a:ext cx="4560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City research &amp; evaluation applications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702050" y="2459038"/>
            <a:ext cx="52998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Networks established to share findings</a:t>
            </a:r>
            <a:b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relevant stakeholders and policy makers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3200400" y="1771650"/>
            <a:ext cx="42210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Improvement of policies, practices, </a:t>
            </a:r>
            <a:b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resulting from the research</a:t>
            </a:r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>
          <a:xfrm>
            <a:off x="130176" y="76200"/>
            <a:ext cx="8861424" cy="75895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HOW?  Partnership Agreements &amp; Protocol</a:t>
            </a: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13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KIDS Legal Issues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9100" y="3363913"/>
            <a:ext cx="839311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Requirements for Use of Information: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Practical Use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agencies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Security Standards &amp; Protocol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data use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19740" y="1501775"/>
            <a:ext cx="657757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HIPAA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Health Insurance Portability &amp; Accountability Act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09352" y="2470150"/>
            <a:ext cx="59058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FERPA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Family Educational Rights &amp; Privacy Act 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49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4159250" cy="30464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FEARS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5603081" y="3200400"/>
            <a:ext cx="2903538" cy="914400"/>
          </a:xfrm>
          <a:prstGeom prst="wedgeRoundRectCallout">
            <a:avLst>
              <a:gd name="adj1" fmla="val -100629"/>
              <a:gd name="adj2" fmla="val -41144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/>
              <a:t>We will lose control of how our data are used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772025" y="4498975"/>
            <a:ext cx="3333750" cy="709613"/>
          </a:xfrm>
          <a:prstGeom prst="wedgeRoundRectCallout">
            <a:avLst>
              <a:gd name="adj1" fmla="val -82523"/>
              <a:gd name="adj2" fmla="val -18758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/>
              <a:t>The findings may contradict our own reports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4800" y="4294187"/>
            <a:ext cx="2732088" cy="1198563"/>
          </a:xfrm>
          <a:prstGeom prst="wedgeRoundRectCallout">
            <a:avLst>
              <a:gd name="adj1" fmla="val 50695"/>
              <a:gd name="adj2" fmla="val -113842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dirty="0"/>
              <a:t>Researchers will take our data and run with no regard for us or our work with children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943600" y="1905000"/>
            <a:ext cx="2844800" cy="822325"/>
          </a:xfrm>
          <a:prstGeom prst="wedgeRoundRectCallout">
            <a:avLst>
              <a:gd name="adj1" fmla="val -89620"/>
              <a:gd name="adj2" fmla="val 94403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/>
              <a:t>The research will not  benefit our agency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049588" y="5480050"/>
            <a:ext cx="5056187" cy="762000"/>
          </a:xfrm>
          <a:prstGeom prst="wedgeRoundRectCallout">
            <a:avLst>
              <a:gd name="adj1" fmla="val -46370"/>
              <a:gd name="adj2" fmla="val -296838"/>
              <a:gd name="adj3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1800" dirty="0"/>
              <a:t>Negative findings will be shared without our input creating misunderstandings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73125" y="254001"/>
            <a:ext cx="80740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9900CC"/>
                </a:solidFill>
              </a:rPr>
              <a:t>KIDS Ethical Issues:  </a:t>
            </a:r>
            <a:br>
              <a:rPr lang="en-US" sz="3200" b="1" dirty="0" smtClean="0">
                <a:solidFill>
                  <a:srgbClr val="9900CC"/>
                </a:solidFill>
              </a:rPr>
            </a:br>
            <a:r>
              <a:rPr lang="en-US" b="1" dirty="0" smtClean="0">
                <a:solidFill>
                  <a:srgbClr val="9900CC"/>
                </a:solidFill>
              </a:rPr>
              <a:t>Disconnects </a:t>
            </a:r>
            <a:r>
              <a:rPr lang="en-US" b="1" dirty="0">
                <a:solidFill>
                  <a:srgbClr val="9900CC"/>
                </a:solidFill>
              </a:rPr>
              <a:t>between Research &amp;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391884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>
                <a:latin typeface="Arial Black" pitchFamily="34" charset="0"/>
              </a:rPr>
              <a:t>The KIDS Policy Group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5763" y="1717675"/>
            <a:ext cx="83248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Purpose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Govern all KIDS research projects to ensure agency-research connections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60363" y="2997200"/>
            <a:ext cx="8618537" cy="31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/>
            <a:r>
              <a:rPr lang="en-US" sz="3200" b="1" i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Aft>
                <a:spcPct val="3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 agency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elects 1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representative</a:t>
            </a:r>
          </a:p>
          <a:p>
            <a:pPr marL="285750" indent="-285750">
              <a:spcAft>
                <a:spcPct val="3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research proposals are reviewed &amp; voted</a:t>
            </a:r>
          </a:p>
          <a:p>
            <a:pPr marL="285750" indent="-285750">
              <a:spcAft>
                <a:spcPct val="3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Approved projects must adhere to KIDS Researcher Agreements</a:t>
            </a:r>
          </a:p>
          <a:p>
            <a:pPr marL="285750" indent="-285750">
              <a:spcAft>
                <a:spcPct val="3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Researcher conducts research &amp; informs the Policy Group at every step</a:t>
            </a:r>
          </a:p>
        </p:txBody>
      </p:sp>
    </p:spTree>
    <p:extLst>
      <p:ext uri="{BB962C8B-B14F-4D97-AF65-F5344CB8AC3E}">
        <p14:creationId xmlns:p14="http://schemas.microsoft.com/office/powerpoint/2010/main" xmlns="" val="34509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Facilitator:</a:t>
            </a:r>
          </a:p>
          <a:p>
            <a:pPr lvl="1"/>
            <a:r>
              <a:rPr lang="en-US" sz="2600" dirty="0" smtClean="0"/>
              <a:t>Dr. Beth Rous- University of Kentucky</a:t>
            </a:r>
            <a:endParaRPr lang="en-US" dirty="0" smtClean="0"/>
          </a:p>
          <a:p>
            <a:r>
              <a:rPr lang="en-US" b="1" dirty="0" smtClean="0"/>
              <a:t>Presenters:</a:t>
            </a:r>
          </a:p>
          <a:p>
            <a:pPr lvl="1"/>
            <a:r>
              <a:rPr lang="en-US" sz="2600" dirty="0" smtClean="0"/>
              <a:t>Dr. Jessica Sowa- University of Colorado</a:t>
            </a:r>
          </a:p>
          <a:p>
            <a:pPr lvl="1"/>
            <a:r>
              <a:rPr lang="en-US" sz="2600" dirty="0" smtClean="0"/>
              <a:t>Dr. Rolf </a:t>
            </a:r>
            <a:r>
              <a:rPr lang="en-US" sz="2600" dirty="0" err="1" smtClean="0"/>
              <a:t>Grafwallner</a:t>
            </a:r>
            <a:r>
              <a:rPr lang="en-US" sz="2600" dirty="0" smtClean="0"/>
              <a:t>- Maryland State Department of Education</a:t>
            </a:r>
          </a:p>
          <a:p>
            <a:pPr lvl="1"/>
            <a:r>
              <a:rPr lang="en-US" sz="2600" dirty="0" smtClean="0"/>
              <a:t>Dr. Heather Rouse- Philadelphia Policy and Analysis Center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dirty="0" smtClean="0"/>
              <a:t>Materials from the meeting are available on Research Connections (</a:t>
            </a:r>
            <a:r>
              <a:rPr lang="en-US" dirty="0" smtClean="0">
                <a:hlinkClick r:id="rId2"/>
              </a:rPr>
              <a:t>www.researchconnections.org</a:t>
            </a:r>
            <a:r>
              <a:rPr lang="en-US" dirty="0" smtClean="0"/>
              <a:t>) under 'Collaborative Projects'</a:t>
            </a:r>
          </a:p>
        </p:txBody>
      </p:sp>
    </p:spTree>
    <p:extLst>
      <p:ext uri="{BB962C8B-B14F-4D97-AF65-F5344CB8AC3E}">
        <p14:creationId xmlns:p14="http://schemas.microsoft.com/office/powerpoint/2010/main" xmlns="" val="3067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78086878"/>
              </p:ext>
            </p:extLst>
          </p:nvPr>
        </p:nvGraphicFramePr>
        <p:xfrm>
          <a:off x="6086475" y="2452687"/>
          <a:ext cx="2133600" cy="1890713"/>
        </p:xfrm>
        <a:graphic>
          <a:graphicData uri="http://schemas.openxmlformats.org/presentationml/2006/ole">
            <p:oleObj spid="_x0000_s3101" name="Photo Editor Photo" r:id="rId3" imgW="4963218" imgH="4401164" progId="">
              <p:embed/>
            </p:oleObj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48718312"/>
              </p:ext>
            </p:extLst>
          </p:nvPr>
        </p:nvGraphicFramePr>
        <p:xfrm>
          <a:off x="5715000" y="1766887"/>
          <a:ext cx="2047875" cy="2166938"/>
        </p:xfrm>
        <a:graphic>
          <a:graphicData uri="http://schemas.openxmlformats.org/presentationml/2006/ole">
            <p:oleObj spid="_x0000_s3102" name="Photo Editor Photo" r:id="rId4" imgW="3952381" imgH="4180952" progId="">
              <p:embed/>
            </p:oleObj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870075"/>
            <a:ext cx="22860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847725" y="1709738"/>
          <a:ext cx="2209800" cy="1531937"/>
        </p:xfrm>
        <a:graphic>
          <a:graphicData uri="http://schemas.openxmlformats.org/presentationml/2006/ole">
            <p:oleObj spid="_x0000_s3103" name="Photo Editor Photo" r:id="rId6" imgW="6066667" imgH="4210638" progId="">
              <p:embed/>
            </p:oleObj>
          </a:graphicData>
        </a:graphic>
      </p:graphicFrame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962400" y="2166938"/>
            <a:ext cx="1384300" cy="746125"/>
          </a:xfrm>
          <a:prstGeom prst="rightArrow">
            <a:avLst>
              <a:gd name="adj1" fmla="val 46037"/>
              <a:gd name="adj2" fmla="val 2367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66700" y="4083050"/>
            <a:ext cx="88011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Routine data-dumps from agencies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Scientific audit system for “research-ready” data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KIDS Policy Group Approval for specific projects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Dataset integration tailored to project parameters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De-identified or aggregate data shared with researchers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Black" pitchFamily="34" charset="0"/>
              </a:rPr>
              <a:t>KIDS Data Integration Process</a:t>
            </a:r>
            <a:endParaRPr lang="en-US" sz="36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681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Sample KIDS Policy Research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1600" y="1511300"/>
            <a:ext cx="91440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How do multiple risk factors impact school readiness?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What is the overlap between DOE Special Education Services and Community Mental Health Services? 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How are educational outcomes affected by experiences in multiple public systems (e.g., Child Welfare &amp; Shelter Services)?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What are the educational outcomes for children using different homelessness support services?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What are the characteristics of Out-of-School youth?</a:t>
            </a:r>
          </a:p>
          <a:p>
            <a:pPr>
              <a:spcAft>
                <a:spcPct val="20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Are there disparities in care for children with ADHD?</a:t>
            </a:r>
          </a:p>
        </p:txBody>
      </p:sp>
    </p:spTree>
    <p:extLst>
      <p:ext uri="{BB962C8B-B14F-4D97-AF65-F5344CB8AC3E}">
        <p14:creationId xmlns:p14="http://schemas.microsoft.com/office/powerpoint/2010/main" xmlns="" val="36671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Responses to Research Findings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81000" y="1828800"/>
            <a:ext cx="839152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45000"/>
              </a:spcAft>
              <a:buFontTx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Built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Capacity: Early Care &amp; Education Interview</a:t>
            </a:r>
          </a:p>
          <a:p>
            <a:pPr>
              <a:spcAft>
                <a:spcPct val="45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Principal Training Academy for Kindergarten Transitions</a:t>
            </a:r>
          </a:p>
          <a:p>
            <a:pPr>
              <a:spcAft>
                <a:spcPct val="45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Latino Taskforce on Early Childhood Education</a:t>
            </a:r>
          </a:p>
          <a:p>
            <a:pPr>
              <a:spcAft>
                <a:spcPct val="45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Grant funding to establish a Summer Academy for children with no prior preschool experience</a:t>
            </a:r>
          </a:p>
          <a:p>
            <a:pPr>
              <a:spcAft>
                <a:spcPct val="45000"/>
              </a:spcAft>
              <a:buFontTx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National funding for Out-of-School Youth interventions</a:t>
            </a:r>
          </a:p>
          <a:p>
            <a:pPr>
              <a:spcAft>
                <a:spcPct val="45000"/>
              </a:spcAft>
              <a:buFontTx/>
              <a:buChar char="•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Pilot 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project: Social Workers in Homeless shelters</a:t>
            </a:r>
          </a:p>
        </p:txBody>
      </p:sp>
    </p:spTree>
    <p:extLst>
      <p:ext uri="{BB962C8B-B14F-4D97-AF65-F5344CB8AC3E}">
        <p14:creationId xmlns:p14="http://schemas.microsoft.com/office/powerpoint/2010/main" xmlns="" val="137201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WordArt 2"/>
          <p:cNvSpPr>
            <a:spLocks noChangeArrowheads="1" noChangeShapeType="1" noTextEdit="1"/>
          </p:cNvSpPr>
          <p:nvPr/>
        </p:nvSpPr>
        <p:spPr bwMode="auto">
          <a:xfrm rot="275951">
            <a:off x="3106738" y="180975"/>
            <a:ext cx="5454650" cy="2689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Thank You</a:t>
            </a:r>
          </a:p>
        </p:txBody>
      </p:sp>
      <p:pic>
        <p:nvPicPr>
          <p:cNvPr id="408580" name="Picture 4" descr="MPj04088930000[1]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097088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304800" y="3632200"/>
            <a:ext cx="7281862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For More Information about KIDS: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Heather L. Rouse, Ph.D.</a:t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Deputy Research Director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Philadelphia Policy &amp; Analysis Center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hlinkClick r:id="rId5"/>
              </a:rPr>
              <a:t>Heather.Rouse@Phila.gov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(or)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hlinkClick r:id="rId6"/>
              </a:rPr>
              <a:t>rouseh@gse.upenn.edu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08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4638086"/>
              </p:ext>
            </p:extLst>
          </p:nvPr>
        </p:nvGraphicFramePr>
        <p:xfrm>
          <a:off x="6172200" y="2667000"/>
          <a:ext cx="2586038" cy="3517900"/>
        </p:xfrm>
        <a:graphic>
          <a:graphicData uri="http://schemas.openxmlformats.org/presentationml/2006/ole">
            <p:oleObj spid="_x0000_s4107" name="Photo Editor Photo" r:id="rId7" imgW="5495238" imgH="8430802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489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Collaborations in Early Child Care and Education</a:t>
            </a:r>
            <a:endParaRPr lang="en-US" dirty="0" smtClean="0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Workgroup Meeting, May 2010</a:t>
            </a:r>
          </a:p>
          <a:p>
            <a:pPr lvl="1"/>
            <a:r>
              <a:rPr lang="en-US" sz="2400" dirty="0" smtClean="0"/>
              <a:t>Overall goal</a:t>
            </a:r>
          </a:p>
          <a:p>
            <a:pPr lvl="2"/>
            <a:r>
              <a:rPr lang="en-US" sz="2400" dirty="0" smtClean="0"/>
              <a:t>To construct a framework for research and evaluation regarding collaborations in early care and education</a:t>
            </a:r>
          </a:p>
          <a:p>
            <a:pPr lvl="1"/>
            <a:r>
              <a:rPr lang="en-US" sz="2400" dirty="0" smtClean="0"/>
              <a:t>Parameters of discussion</a:t>
            </a:r>
          </a:p>
          <a:p>
            <a:pPr lvl="2"/>
            <a:r>
              <a:rPr lang="en-US" sz="2400" dirty="0" smtClean="0"/>
              <a:t>State-level collaboration</a:t>
            </a:r>
          </a:p>
          <a:p>
            <a:pPr lvl="2"/>
            <a:r>
              <a:rPr lang="en-US" sz="2400" dirty="0" smtClean="0"/>
              <a:t>Early education programs – child care, Head Start, pre-k, early intervention, and early childhood special education</a:t>
            </a:r>
          </a:p>
          <a:p>
            <a:pPr lvl="2"/>
            <a:r>
              <a:rPr lang="en-US" sz="2400" dirty="0" smtClean="0"/>
              <a:t>Process of collaborating (vs. collaborative institution/body)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Collaborations in Early Child Care and Education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smtClean="0"/>
              <a:t>Broad questions addressed at the workgroup meeting</a:t>
            </a:r>
          </a:p>
          <a:p>
            <a:pPr lvl="1"/>
            <a:r>
              <a:rPr lang="en-US" sz="2400" smtClean="0"/>
              <a:t>What is known, what needs to be known, and what are the appropriate approaches to take to further research and evaluation in the field?</a:t>
            </a:r>
          </a:p>
          <a:p>
            <a:pPr lvl="1"/>
            <a:r>
              <a:rPr lang="en-US" sz="2400" smtClean="0"/>
              <a:t>What are the important measurement and design issues?</a:t>
            </a:r>
          </a:p>
          <a:p>
            <a:pPr lvl="1"/>
            <a:r>
              <a:rPr lang="en-US" sz="2400" smtClean="0"/>
              <a:t>How can research help identify effective collaboration? What about these collaborations is effective? For whom are these collaborations effective?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Setting the context</a:t>
            </a:r>
          </a:p>
          <a:p>
            <a:pPr lvl="1"/>
            <a:r>
              <a:rPr lang="en-US" dirty="0" smtClean="0"/>
              <a:t>Increased emphasis on cross sector collaboration</a:t>
            </a:r>
          </a:p>
          <a:p>
            <a:pPr lvl="1"/>
            <a:r>
              <a:rPr lang="en-US" dirty="0" smtClean="0"/>
              <a:t>High need for Collaborative Leadership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a potential solution for easing the burden” on leaders through “shared responsibility and mutual accountability toward a common goal or goals” (Arnold, 2004, p. 5). </a:t>
            </a:r>
            <a:endParaRPr lang="en-US" dirty="0" smtClean="0"/>
          </a:p>
          <a:p>
            <a:pPr lvl="1"/>
            <a:r>
              <a:rPr lang="en-US" dirty="0"/>
              <a:t>Key aspects of collaborative leadership </a:t>
            </a:r>
            <a:endParaRPr lang="en-US" dirty="0" smtClean="0"/>
          </a:p>
          <a:p>
            <a:pPr lvl="2"/>
            <a:r>
              <a:rPr lang="en-US" dirty="0" smtClean="0"/>
              <a:t>mutual </a:t>
            </a:r>
            <a:r>
              <a:rPr lang="en-US" dirty="0"/>
              <a:t>openness and trust, </a:t>
            </a:r>
            <a:endParaRPr lang="en-US" dirty="0" smtClean="0"/>
          </a:p>
          <a:p>
            <a:pPr lvl="2"/>
            <a:r>
              <a:rPr lang="en-US" dirty="0" smtClean="0"/>
              <a:t>individual </a:t>
            </a:r>
            <a:r>
              <a:rPr lang="en-US" dirty="0"/>
              <a:t>commitment and organizational purposes, </a:t>
            </a:r>
            <a:endParaRPr lang="en-US" dirty="0" smtClean="0"/>
          </a:p>
          <a:p>
            <a:pPr lvl="2"/>
            <a:r>
              <a:rPr lang="en-US" dirty="0" smtClean="0"/>
              <a:t>shared </a:t>
            </a:r>
            <a:r>
              <a:rPr lang="en-US" dirty="0"/>
              <a:t>vision of goal accomplishment reinforced through shared experiences and action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 err="1"/>
              <a:t>Bryk</a:t>
            </a:r>
            <a:r>
              <a:rPr lang="en-US" dirty="0"/>
              <a:t> &amp; Schneider, 2002; Donaldson, 2006; </a:t>
            </a:r>
            <a:r>
              <a:rPr lang="en-US" dirty="0" err="1"/>
              <a:t>Kouchanek</a:t>
            </a:r>
            <a:r>
              <a:rPr lang="en-US" dirty="0"/>
              <a:t>, 2005; Telford, 1996).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58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Reality</a:t>
            </a:r>
          </a:p>
          <a:p>
            <a:pPr lvl="1"/>
            <a:r>
              <a:rPr lang="en-US" dirty="0" smtClean="0"/>
              <a:t>Need to build relationships again and again and again…..</a:t>
            </a:r>
          </a:p>
          <a:p>
            <a:pPr lvl="2"/>
            <a:r>
              <a:rPr lang="en-US" dirty="0" smtClean="0"/>
              <a:t>Constant changes in leadership roles</a:t>
            </a:r>
          </a:p>
          <a:p>
            <a:pPr lvl="1"/>
            <a:r>
              <a:rPr lang="en-US" dirty="0" smtClean="0"/>
              <a:t>Fighting the natural urge to work with those who are closely aligned in philosophy, areas of interest, etc.</a:t>
            </a:r>
          </a:p>
          <a:p>
            <a:pPr lvl="1"/>
            <a:r>
              <a:rPr lang="en-US" b="1" dirty="0"/>
              <a:t>Strong collaborative relationships </a:t>
            </a:r>
            <a:endParaRPr lang="en-US" b="1" dirty="0" smtClean="0"/>
          </a:p>
          <a:p>
            <a:pPr lvl="2"/>
            <a:r>
              <a:rPr lang="en-US" dirty="0" smtClean="0"/>
              <a:t>can </a:t>
            </a:r>
            <a:r>
              <a:rPr lang="en-US" dirty="0"/>
              <a:t>take extensive human and fiscal resources to build </a:t>
            </a:r>
            <a:endParaRPr lang="en-US" dirty="0" smtClean="0"/>
          </a:p>
          <a:p>
            <a:pPr lvl="2"/>
            <a:r>
              <a:rPr lang="en-US" dirty="0" smtClean="0"/>
              <a:t>can </a:t>
            </a:r>
            <a:r>
              <a:rPr lang="en-US" dirty="0"/>
              <a:t>produce lasting impacts on programs, children and </a:t>
            </a:r>
            <a:r>
              <a:rPr lang="en-US" dirty="0" smtClean="0"/>
              <a:t>families, but…… </a:t>
            </a:r>
          </a:p>
          <a:p>
            <a:pPr lvl="2"/>
            <a:r>
              <a:rPr lang="en-US" dirty="0" smtClean="0"/>
              <a:t>are </a:t>
            </a:r>
            <a:r>
              <a:rPr lang="en-US" dirty="0"/>
              <a:t>extremely easy to </a:t>
            </a:r>
            <a:r>
              <a:rPr lang="en-US" dirty="0" smtClean="0"/>
              <a:t>disrupt or destroy </a:t>
            </a:r>
            <a:r>
              <a:rPr lang="en-US" dirty="0"/>
              <a:t>by a change in program focus, policy or people.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913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48186318"/>
              </p:ext>
            </p:extLst>
          </p:nvPr>
        </p:nvGraphicFramePr>
        <p:xfrm>
          <a:off x="34834" y="2590801"/>
          <a:ext cx="4232366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909209743"/>
              </p:ext>
            </p:extLst>
          </p:nvPr>
        </p:nvGraphicFramePr>
        <p:xfrm>
          <a:off x="914400" y="838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480614156"/>
              </p:ext>
            </p:extLst>
          </p:nvPr>
        </p:nvGraphicFramePr>
        <p:xfrm>
          <a:off x="3962400" y="2743200"/>
          <a:ext cx="5181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xmlns="" val="419425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Collaborations in Early Child Care and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Coming Next…..</a:t>
            </a:r>
          </a:p>
          <a:p>
            <a:pPr lvl="1"/>
            <a:r>
              <a:rPr lang="en-US" dirty="0" smtClean="0"/>
              <a:t>Clarifying Questions – use chat</a:t>
            </a:r>
          </a:p>
          <a:p>
            <a:pPr lvl="1"/>
            <a:r>
              <a:rPr lang="en-US" dirty="0" smtClean="0"/>
              <a:t>Hold other questions/comments to end – raise hands</a:t>
            </a:r>
          </a:p>
          <a:p>
            <a:endParaRPr lang="en-US" sz="2800" dirty="0" smtClean="0"/>
          </a:p>
          <a:p>
            <a:r>
              <a:rPr lang="en-US" sz="2800" dirty="0" smtClean="0"/>
              <a:t>Logic </a:t>
            </a:r>
            <a:r>
              <a:rPr lang="en-US" sz="2800" dirty="0"/>
              <a:t>Model:</a:t>
            </a:r>
            <a:endParaRPr lang="en-US" sz="2400" dirty="0"/>
          </a:p>
          <a:p>
            <a:pPr lvl="1"/>
            <a:r>
              <a:rPr lang="en-US" sz="2300" dirty="0" smtClean="0"/>
              <a:t>Dr</a:t>
            </a:r>
            <a:r>
              <a:rPr lang="en-US" sz="2300" dirty="0"/>
              <a:t>. Jessica Sowa, University of </a:t>
            </a:r>
            <a:r>
              <a:rPr lang="en-US" sz="2300" dirty="0" smtClean="0"/>
              <a:t>Colorado</a:t>
            </a:r>
            <a:endParaRPr lang="en-US" sz="1900" dirty="0"/>
          </a:p>
          <a:p>
            <a:r>
              <a:rPr lang="en-US" sz="2800" dirty="0" smtClean="0"/>
              <a:t>Maryland’s </a:t>
            </a:r>
            <a:r>
              <a:rPr lang="en-US" sz="2800" dirty="0"/>
              <a:t>Early Childhood System:</a:t>
            </a:r>
            <a:endParaRPr lang="en-US" sz="2400" dirty="0"/>
          </a:p>
          <a:p>
            <a:pPr lvl="1"/>
            <a:r>
              <a:rPr lang="en-US" sz="2300" dirty="0" smtClean="0"/>
              <a:t>Dr</a:t>
            </a:r>
            <a:r>
              <a:rPr lang="en-US" sz="2300" dirty="0"/>
              <a:t>. Rolf </a:t>
            </a:r>
            <a:r>
              <a:rPr lang="en-US" sz="2300" dirty="0" err="1"/>
              <a:t>Grafwallner</a:t>
            </a:r>
            <a:r>
              <a:rPr lang="en-US" sz="2300" dirty="0"/>
              <a:t>, Maryland State Department of Education</a:t>
            </a:r>
            <a:endParaRPr lang="en-US" sz="1900" dirty="0"/>
          </a:p>
          <a:p>
            <a:r>
              <a:rPr lang="en-US" sz="2800" dirty="0" smtClean="0"/>
              <a:t>Kids </a:t>
            </a:r>
            <a:r>
              <a:rPr lang="en-US" sz="2800" dirty="0"/>
              <a:t>Integrated Data System (KIDS</a:t>
            </a:r>
            <a:r>
              <a:rPr lang="en-US" sz="2800" dirty="0" smtClean="0"/>
              <a:t>):</a:t>
            </a:r>
          </a:p>
          <a:p>
            <a:pPr lvl="1"/>
            <a:r>
              <a:rPr lang="en-US" sz="2300" dirty="0" smtClean="0"/>
              <a:t>Dr</a:t>
            </a:r>
            <a:r>
              <a:rPr lang="en-US" sz="2300" dirty="0"/>
              <a:t>. Heather Rouse, Philadelphia Policy and Analysis Center</a:t>
            </a:r>
            <a:endParaRPr lang="en-US" sz="1900" dirty="0"/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7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717</TotalTime>
  <Words>1477</Words>
  <Application>Microsoft Office PowerPoint</Application>
  <PresentationFormat>On-screen Show (4:3)</PresentationFormat>
  <Paragraphs>220</Paragraphs>
  <Slides>33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Civic</vt:lpstr>
      <vt:lpstr>Acrobat Document</vt:lpstr>
      <vt:lpstr>Photo Editor Photo</vt:lpstr>
      <vt:lpstr>Slide 1</vt:lpstr>
      <vt:lpstr>Slide 2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Slide 11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Collaborations in Early Child Care and Education</vt:lpstr>
      <vt:lpstr>Slide 18</vt:lpstr>
      <vt:lpstr>Slide 19</vt:lpstr>
      <vt:lpstr>Slide 20</vt:lpstr>
      <vt:lpstr>Value of Building Research Capacity with Municipal Administrative Data</vt:lpstr>
      <vt:lpstr>Challenges of Collaboration: A Tale of Two Realities</vt:lpstr>
      <vt:lpstr>Slide 23</vt:lpstr>
      <vt:lpstr>Slide 24</vt:lpstr>
      <vt:lpstr>Slide 25</vt:lpstr>
      <vt:lpstr>HOW?  Partnership Agreements &amp; Protocol</vt:lpstr>
      <vt:lpstr>KIDS Legal Issues</vt:lpstr>
      <vt:lpstr>Slide 28</vt:lpstr>
      <vt:lpstr>The KIDS Policy Group</vt:lpstr>
      <vt:lpstr>KIDS Data Integration Process</vt:lpstr>
      <vt:lpstr>Sample KIDS Policy Research</vt:lpstr>
      <vt:lpstr>Responses to Research Findings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sharmila</dc:creator>
  <cp:lastModifiedBy>gottesmand</cp:lastModifiedBy>
  <cp:revision>17</cp:revision>
  <dcterms:created xsi:type="dcterms:W3CDTF">2011-02-23T16:53:11Z</dcterms:created>
  <dcterms:modified xsi:type="dcterms:W3CDTF">2011-04-06T18:19:06Z</dcterms:modified>
</cp:coreProperties>
</file>